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5"/>
  </p:notesMasterIdLst>
  <p:handoutMasterIdLst>
    <p:handoutMasterId r:id="rId56"/>
  </p:handoutMasterIdLst>
  <p:sldIdLst>
    <p:sldId id="256" r:id="rId2"/>
    <p:sldId id="502" r:id="rId3"/>
    <p:sldId id="515" r:id="rId4"/>
    <p:sldId id="559" r:id="rId5"/>
    <p:sldId id="488" r:id="rId6"/>
    <p:sldId id="518" r:id="rId7"/>
    <p:sldId id="519" r:id="rId8"/>
    <p:sldId id="520" r:id="rId9"/>
    <p:sldId id="521" r:id="rId10"/>
    <p:sldId id="522" r:id="rId11"/>
    <p:sldId id="523" r:id="rId12"/>
    <p:sldId id="524" r:id="rId13"/>
    <p:sldId id="525" r:id="rId14"/>
    <p:sldId id="526" r:id="rId15"/>
    <p:sldId id="527" r:id="rId16"/>
    <p:sldId id="528" r:id="rId17"/>
    <p:sldId id="536" r:id="rId18"/>
    <p:sldId id="537" r:id="rId19"/>
    <p:sldId id="529" r:id="rId20"/>
    <p:sldId id="532" r:id="rId21"/>
    <p:sldId id="533" r:id="rId22"/>
    <p:sldId id="560" r:id="rId23"/>
    <p:sldId id="535" r:id="rId24"/>
    <p:sldId id="539" r:id="rId25"/>
    <p:sldId id="540" r:id="rId26"/>
    <p:sldId id="541" r:id="rId27"/>
    <p:sldId id="543" r:id="rId28"/>
    <p:sldId id="544" r:id="rId29"/>
    <p:sldId id="545" r:id="rId30"/>
    <p:sldId id="546" r:id="rId31"/>
    <p:sldId id="547" r:id="rId32"/>
    <p:sldId id="548" r:id="rId33"/>
    <p:sldId id="549" r:id="rId34"/>
    <p:sldId id="554" r:id="rId35"/>
    <p:sldId id="430" r:id="rId36"/>
    <p:sldId id="516" r:id="rId37"/>
    <p:sldId id="517" r:id="rId38"/>
    <p:sldId id="458" r:id="rId39"/>
    <p:sldId id="503" r:id="rId40"/>
    <p:sldId id="558" r:id="rId41"/>
    <p:sldId id="469" r:id="rId42"/>
    <p:sldId id="468" r:id="rId43"/>
    <p:sldId id="470" r:id="rId44"/>
    <p:sldId id="471" r:id="rId45"/>
    <p:sldId id="505" r:id="rId46"/>
    <p:sldId id="472" r:id="rId47"/>
    <p:sldId id="474" r:id="rId48"/>
    <p:sldId id="475" r:id="rId49"/>
    <p:sldId id="414" r:id="rId50"/>
    <p:sldId id="555" r:id="rId51"/>
    <p:sldId id="556" r:id="rId52"/>
    <p:sldId id="557" r:id="rId53"/>
    <p:sldId id="409" r:id="rId54"/>
  </p:sldIdLst>
  <p:sldSz cx="9144000" cy="6858000" type="screen4x3"/>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430AB"/>
    <a:srgbClr val="E6E703"/>
    <a:srgbClr val="72AAAE"/>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6"/>
    <p:restoredTop sz="85736" autoAdjust="0"/>
  </p:normalViewPr>
  <p:slideViewPr>
    <p:cSldViewPr>
      <p:cViewPr varScale="1">
        <p:scale>
          <a:sx n="100" d="100"/>
          <a:sy n="100" d="100"/>
        </p:scale>
        <p:origin x="2232" y="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85" d="100"/>
        <a:sy n="85" d="100"/>
      </p:scale>
      <p:origin x="0" y="44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430713" y="6956425"/>
            <a:ext cx="741362" cy="2778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315" tIns="46997" rIns="92315" bIns="46997">
            <a:spAutoFit/>
          </a:bodyPr>
          <a:lstStyle/>
          <a:p>
            <a:pPr algn="ctr" defTabSz="917575">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575">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405313" y="6956425"/>
            <a:ext cx="792162" cy="27146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315" tIns="46997" rIns="92315" bIns="46997">
            <a:spAutoFit/>
          </a:bodyPr>
          <a:lstStyle/>
          <a:p>
            <a:pPr algn="ctr" defTabSz="917575">
              <a:lnSpc>
                <a:spcPct val="90000"/>
              </a:lnSpc>
            </a:pPr>
            <a:r>
              <a:rPr lang="en-US" sz="1300" b="0"/>
              <a:t>Page </a:t>
            </a:r>
            <a:fld id="{6D259941-7246-4245-A40C-55C6F952DF9E}" type="slidenum">
              <a:rPr lang="en-US" sz="1300" b="0"/>
              <a:pPr algn="ctr" defTabSz="917575">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971800" y="547688"/>
            <a:ext cx="3659188"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3" y="3475038"/>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72" tIns="46997" rIns="95672" bIns="46997"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xfrm>
            <a:off x="1282700" y="3475038"/>
            <a:ext cx="7035800" cy="3292475"/>
          </a:xfrm>
          <a:extLst>
            <a:ext uri="{FAA26D3D-D897-4be2-8F04-BA451C77F1D7}">
              <ma14:placeholderFlag xmlns:ma14="http://schemas.microsoft.com/office/mac/drawingml/2011/main" xmlns="" val="1"/>
            </a:ext>
            <a:ext uri="{91240B29-F687-4f45-9708-019B960494DF}">
              <a14:hiddenLine xmlns:a14="http://schemas.microsoft.com/office/drawing/2010/main" xmlns="" w="9525">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5670" tIns="46996" rIns="95670" bIns="46996"/>
          <a:lstStyle/>
          <a:p>
            <a:pPr>
              <a:defRPr/>
            </a:pPr>
            <a:endParaRPr lang="en-US">
              <a:latin typeface="Comic Sans MS" charset="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mn-ea"/>
                <a:cs typeface="+mn-cs"/>
              </a:rPr>
              <a:t>Distance 186 light secs to 21 light minutes one-way</a:t>
            </a:r>
          </a:p>
          <a:p>
            <a:pPr>
              <a:defRPr/>
            </a:pPr>
            <a:r>
              <a:rPr lang="en-US" altLang="en-US">
                <a:latin typeface="Comic Sans MS" charset="0"/>
                <a:ea typeface="+mn-ea"/>
                <a:cs typeface="+mn-cs"/>
              </a:rPr>
              <a:t>Nearly two earth years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200150" y="690563"/>
            <a:ext cx="4597400" cy="3448050"/>
          </a:xfrm>
          <a:ln/>
        </p:spPr>
      </p:sp>
      <p:sp>
        <p:nvSpPr>
          <p:cNvPr id="73731" name="Rectangle 3"/>
          <p:cNvSpPr>
            <a:spLocks noGrp="1" noChangeArrowheads="1"/>
          </p:cNvSpPr>
          <p:nvPr>
            <p:ph type="body" idx="1"/>
          </p:nvPr>
        </p:nvSpPr>
        <p:spPr>
          <a:xfrm>
            <a:off x="700088" y="4367213"/>
            <a:ext cx="5597525" cy="41370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170" name="Notes Placeholder 2"/>
          <p:cNvSpPr>
            <a:spLocks noGrp="1"/>
          </p:cNvSpPr>
          <p:nvPr>
            <p:ph type="body" idx="1"/>
          </p:nvPr>
        </p:nvSpPr>
        <p:spPr>
          <a:noFill/>
        </p:spPr>
        <p:txBody>
          <a:bodyPr/>
          <a:lstStyle/>
          <a:p>
            <a:r>
              <a:rPr lang="en-US">
                <a:latin typeface="Comic Sans MS" charset="0"/>
              </a:rPr>
              <a:t>Mesos – Apple, Netflix, Twitter, Yelp, Airbnb, Groupon, Ebay, PayPal</a:t>
            </a:r>
          </a:p>
          <a:p>
            <a:r>
              <a:rPr lang="en-US">
                <a:latin typeface="Comic Sans MS" charset="0"/>
              </a:rPr>
              <a:t>Spark – Amazon, Baidu, Ebay, Groupon,Yahoo!</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xfrm>
            <a:off x="525463" y="4367213"/>
            <a:ext cx="6030912" cy="4137025"/>
          </a:xfrm>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5661" tIns="46992" rIns="95661" bIns="46992"/>
          <a:lstStyle/>
          <a:p>
            <a:pPr>
              <a:defRPr/>
            </a:pPr>
            <a:endParaRPr lang="en-US">
              <a:latin typeface="Comic Sans MS" charset="0"/>
            </a:endParaRPr>
          </a:p>
        </p:txBody>
      </p:sp>
      <p:sp>
        <p:nvSpPr>
          <p:cNvPr id="75779" name="Rectangle 3"/>
          <p:cNvSpPr>
            <a:spLocks noGrp="1" noRot="1" noChangeAspect="1" noChangeArrowheads="1" noTextEdit="1"/>
          </p:cNvSpPr>
          <p:nvPr>
            <p:ph type="sldImg"/>
          </p:nvPr>
        </p:nvSpPr>
        <p:spPr>
          <a:xfrm>
            <a:off x="1216025" y="588963"/>
            <a:ext cx="4579938" cy="3435350"/>
          </a:xfrm>
          <a:ln>
            <a:noFill/>
          </a:ln>
          <a:extLst>
            <a:ext uri="{91240B29-F687-4f45-9708-019B960494DF}">
              <a14:hiddenLine xmlns:a14="http://schemas.microsoft.com/office/drawing/2010/main" xmlns="" w="12700">
                <a:solidFill>
                  <a:schemeClr val="tx1"/>
                </a:solidFill>
                <a:miter lim="800000"/>
                <a:headEnd/>
                <a:tailEnd/>
              </a14:hiddenLine>
            </a:ext>
          </a:extLst>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
        <p:nvSpPr>
          <p:cNvPr id="49155" name="Slide Number Placeholder 3"/>
          <p:cNvSpPr>
            <a:spLocks noGrp="1"/>
          </p:cNvSpPr>
          <p:nvPr>
            <p:ph type="sldNum" sz="quarter" idx="4294967295"/>
          </p:nvPr>
        </p:nvSpPr>
        <p:spPr bwMode="auto">
          <a:xfrm>
            <a:off x="3983038" y="8763000"/>
            <a:ext cx="3038475" cy="40957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fld id="{FCA468EE-B5DA-AC4E-AF81-7ECCEEA7E6F8}" type="slidenum">
              <a:rPr lang="en-US" sz="1800"/>
              <a:pPr/>
              <a:t>45</a:t>
            </a:fld>
            <a:endParaRPr lang="en-US" sz="1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
        <p:nvSpPr>
          <p:cNvPr id="10243" name="Slide Number Placeholder 3"/>
          <p:cNvSpPr>
            <a:spLocks noGrp="1"/>
          </p:cNvSpPr>
          <p:nvPr>
            <p:ph type="sldNum" sz="quarter" idx="4294967295"/>
          </p:nvPr>
        </p:nvSpPr>
        <p:spPr bwMode="auto">
          <a:xfrm>
            <a:off x="3983038" y="8763000"/>
            <a:ext cx="3038475" cy="40957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fld id="{6743A426-5B49-2041-8E0C-E0D369DD9A7F}" type="slidenum">
              <a:rPr lang="en-US" sz="1800"/>
              <a:pPr/>
              <a:t>5</a:t>
            </a:fld>
            <a:endParaRPr lang="en-US"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971800" y="549275"/>
            <a:ext cx="3657600" cy="2743200"/>
          </a:xfrm>
          <a:ln/>
        </p:spPr>
      </p:sp>
      <p:sp>
        <p:nvSpPr>
          <p:cNvPr id="71683" name="Rectangle 3"/>
          <p:cNvSpPr>
            <a:spLocks noGrp="1" noChangeArrowheads="1"/>
          </p:cNvSpPr>
          <p:nvPr>
            <p:ph type="body" idx="1"/>
          </p:nvPr>
        </p:nvSpPr>
        <p:spPr>
          <a:xfrm>
            <a:off x="1279525" y="3475038"/>
            <a:ext cx="7042150" cy="3290887"/>
          </a:xfrm>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3794"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a:latin typeface="Comic Sans M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xfrm>
            <a:off x="1282700" y="3475038"/>
            <a:ext cx="7035800" cy="3292475"/>
          </a:xfrm>
          <a:extLst>
            <a:ext uri="{FAA26D3D-D897-4be2-8F04-BA451C77F1D7}">
              <ma14:placeholderFlag xmlns:ma14="http://schemas.microsoft.com/office/mac/drawingml/2011/main" xmlns="" val="1"/>
            </a:ext>
            <a:ext uri="{91240B29-F687-4f45-9708-019B960494DF}">
              <a14:hiddenLine xmlns:a14="http://schemas.microsoft.com/office/drawing/2010/main" xmlns="" w="9525">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5670" tIns="46996" rIns="95670" bIns="46996"/>
          <a:lstStyle/>
          <a:p>
            <a:pPr>
              <a:defRPr/>
            </a:pPr>
            <a:endParaRPr lang="en-US">
              <a:latin typeface="Comic Sans MS" charset="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being hurt by Moore’s law as well, the SSD capacity</a:t>
            </a:r>
            <a:r>
              <a:rPr lang="en-US" baseline="0" dirty="0"/>
              <a:t> will continue to increase significantly (much faster than CPU computation power) due to the more effective use of 3D layering. So expect more storage capacity per core. </a:t>
            </a:r>
            <a:endParaRPr lang="en-US" dirty="0"/>
          </a:p>
        </p:txBody>
      </p:sp>
    </p:spTree>
    <p:extLst>
      <p:ext uri="{BB962C8B-B14F-4D97-AF65-F5344CB8AC3E}">
        <p14:creationId xmlns:p14="http://schemas.microsoft.com/office/powerpoint/2010/main" val="969175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bandwidth is</a:t>
            </a:r>
            <a:r>
              <a:rPr lang="en-US" baseline="0" dirty="0"/>
              <a:t> expected to also outpace the CPU power, so more bandwidth per core.  </a:t>
            </a:r>
            <a:endParaRPr lang="en-US" dirty="0"/>
          </a:p>
        </p:txBody>
      </p:sp>
    </p:spTree>
    <p:extLst>
      <p:ext uri="{BB962C8B-B14F-4D97-AF65-F5344CB8AC3E}">
        <p14:creationId xmlns:p14="http://schemas.microsoft.com/office/powerpoint/2010/main" val="1219113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685800" y="2130425"/>
            <a:ext cx="77724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19812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57912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a:t>Click to edit Master title style</a:t>
            </a:r>
          </a:p>
        </p:txBody>
      </p:sp>
      <p:sp>
        <p:nvSpPr>
          <p:cNvPr id="3" name="Text Placeholder 2"/>
          <p:cNvSpPr>
            <a:spLocks noGrp="1"/>
          </p:cNvSpPr>
          <p:nvPr>
            <p:ph type="body" sz="half" idx="1"/>
          </p:nvPr>
        </p:nvSpPr>
        <p:spPr>
          <a:xfrm>
            <a:off x="609600" y="914400"/>
            <a:ext cx="3886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86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152400"/>
            <a:ext cx="71628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609600" y="914400"/>
            <a:ext cx="79248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8016875" y="6551613"/>
            <a:ext cx="849313"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29" name="Text Box 5"/>
          <p:cNvSpPr txBox="1">
            <a:spLocks noChangeArrowheads="1"/>
          </p:cNvSpPr>
          <p:nvPr/>
        </p:nvSpPr>
        <p:spPr bwMode="auto">
          <a:xfrm>
            <a:off x="0" y="6550025"/>
            <a:ext cx="732871"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dirty="0">
                <a:solidFill>
                  <a:srgbClr val="2A40E2"/>
                </a:solidFill>
                <a:latin typeface="Gill Sans" charset="0"/>
                <a:ea typeface="Gill Sans" charset="0"/>
                <a:cs typeface="Gill Sans" charset="0"/>
              </a:rPr>
              <a:t>8/22/18</a:t>
            </a:r>
          </a:p>
        </p:txBody>
      </p:sp>
      <p:sp>
        <p:nvSpPr>
          <p:cNvPr id="1030" name="Line 6"/>
          <p:cNvSpPr>
            <a:spLocks noChangeShapeType="1"/>
          </p:cNvSpPr>
          <p:nvPr userDrawn="1"/>
        </p:nvSpPr>
        <p:spPr bwMode="auto">
          <a:xfrm>
            <a:off x="990600" y="685800"/>
            <a:ext cx="71628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1031" name="Text Box 7"/>
          <p:cNvSpPr txBox="1">
            <a:spLocks noChangeArrowheads="1"/>
          </p:cNvSpPr>
          <p:nvPr userDrawn="1"/>
        </p:nvSpPr>
        <p:spPr bwMode="auto">
          <a:xfrm>
            <a:off x="3429000" y="6550025"/>
            <a:ext cx="2435247"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charset="0"/>
                <a:ea typeface="ＭＳ Ｐゴシック" charset="0"/>
                <a:cs typeface="Arial" charset="0"/>
              </a:defRPr>
            </a:lvl1pPr>
            <a:lvl2pPr marL="742950" indent="-285750">
              <a:defRPr b="1">
                <a:solidFill>
                  <a:schemeClr val="tx1"/>
                </a:solidFill>
                <a:latin typeface="Comic Sans MS" charset="0"/>
                <a:ea typeface="Arial" charset="0"/>
                <a:cs typeface="Arial" charset="0"/>
              </a:defRPr>
            </a:lvl2pPr>
            <a:lvl3pPr marL="1143000" indent="-228600">
              <a:defRPr b="1">
                <a:solidFill>
                  <a:schemeClr val="tx1"/>
                </a:solidFill>
                <a:latin typeface="Comic Sans MS" charset="0"/>
                <a:ea typeface="Arial" charset="0"/>
                <a:cs typeface="Arial" charset="0"/>
              </a:defRPr>
            </a:lvl3pPr>
            <a:lvl4pPr marL="1600200" indent="-228600">
              <a:defRPr b="1">
                <a:solidFill>
                  <a:schemeClr val="tx1"/>
                </a:solidFill>
                <a:latin typeface="Comic Sans MS" charset="0"/>
                <a:ea typeface="Arial" charset="0"/>
                <a:cs typeface="Arial" charset="0"/>
              </a:defRPr>
            </a:lvl4pPr>
            <a:lvl5pPr marL="2057400" indent="-228600">
              <a:defRPr b="1">
                <a:solidFill>
                  <a:schemeClr val="tx1"/>
                </a:solidFill>
                <a:latin typeface="Comic Sans MS" charset="0"/>
                <a:ea typeface="Arial" charset="0"/>
                <a:cs typeface="Arial" charset="0"/>
              </a:defRPr>
            </a:lvl5pPr>
            <a:lvl6pPr marL="2514600" indent="-228600" eaLnBrk="0" fontAlgn="base" hangingPunct="0">
              <a:spcBef>
                <a:spcPct val="0"/>
              </a:spcBef>
              <a:spcAft>
                <a:spcPct val="0"/>
              </a:spcAft>
              <a:defRPr b="1">
                <a:solidFill>
                  <a:schemeClr val="tx1"/>
                </a:solidFill>
                <a:latin typeface="Comic Sans MS" charset="0"/>
                <a:ea typeface="Arial" charset="0"/>
                <a:cs typeface="Arial" charset="0"/>
              </a:defRPr>
            </a:lvl6pPr>
            <a:lvl7pPr marL="2971800" indent="-228600" eaLnBrk="0" fontAlgn="base" hangingPunct="0">
              <a:spcBef>
                <a:spcPct val="0"/>
              </a:spcBef>
              <a:spcAft>
                <a:spcPct val="0"/>
              </a:spcAft>
              <a:defRPr b="1">
                <a:solidFill>
                  <a:schemeClr val="tx1"/>
                </a:solidFill>
                <a:latin typeface="Comic Sans MS" charset="0"/>
                <a:ea typeface="Arial" charset="0"/>
                <a:cs typeface="Arial" charset="0"/>
              </a:defRPr>
            </a:lvl7pPr>
            <a:lvl8pPr marL="3429000" indent="-228600" eaLnBrk="0" fontAlgn="base" hangingPunct="0">
              <a:spcBef>
                <a:spcPct val="0"/>
              </a:spcBef>
              <a:spcAft>
                <a:spcPct val="0"/>
              </a:spcAft>
              <a:defRPr b="1">
                <a:solidFill>
                  <a:schemeClr val="tx1"/>
                </a:solidFill>
                <a:latin typeface="Comic Sans MS" charset="0"/>
                <a:ea typeface="Arial" charset="0"/>
                <a:cs typeface="Arial" charset="0"/>
              </a:defRPr>
            </a:lvl8pPr>
            <a:lvl9pPr marL="3886200" indent="-228600" eaLnBrk="0" fontAlgn="base" hangingPunct="0">
              <a:spcBef>
                <a:spcPct val="0"/>
              </a:spcBef>
              <a:spcAft>
                <a:spcPct val="0"/>
              </a:spcAft>
              <a:defRPr b="1">
                <a:solidFill>
                  <a:schemeClr val="tx1"/>
                </a:solidFill>
                <a:latin typeface="Comic Sans MS" charset="0"/>
                <a:ea typeface="Arial" charset="0"/>
                <a:cs typeface="Arial" charset="0"/>
              </a:defRPr>
            </a:lvl9pPr>
          </a:lstStyle>
          <a:p>
            <a:pPr>
              <a:defRPr/>
            </a:pPr>
            <a:r>
              <a:rPr lang="en-US" sz="1400" b="0" dirty="0">
                <a:solidFill>
                  <a:srgbClr val="2A40E2"/>
                </a:solidFill>
                <a:latin typeface="Gill Sans" charset="0"/>
                <a:cs typeface="Gill Sans" charset="0"/>
              </a:rPr>
              <a:t>Stoica CS162 © UCB Fall 2018</a:t>
            </a: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cs.berkeley.edu/~istoic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files.shareholder.com/downloads/INTC/867590276x0xS50863-16-105/50863/filing.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networkworld.com/article/3153244/data-center/solid-state-drives-are-now-larger-than-hard-disk-drives-the-impact-for-your-data-center.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ospmag.com/issue/article/Time-Is-Not-Always-On-Our-Sid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4.wmf"/><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hyperlink" Target="http://www.w3.org/Protocols/HTTP/AsImplemented.html"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hyperlink" Target="http://www.internetworldstats.com/stats.htm"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jpeg"/><Relationship Id="rId3" Type="http://schemas.openxmlformats.org/officeDocument/2006/relationships/notesSlide" Target="../notesSlides/notesSlide18.xml"/><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slideLayout" Target="../slideLayouts/slideLayout2.xml"/><Relationship Id="rId16" Type="http://schemas.openxmlformats.org/officeDocument/2006/relationships/image" Target="../media/image49.png"/><Relationship Id="rId1" Type="http://schemas.openxmlformats.org/officeDocument/2006/relationships/vmlDrawing" Target="../drawings/vmlDrawing2.v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oleObject" Target="../embeddings/oleObject2.bin"/><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hyperlink" Target="https://calcentral.berkeley.edu/academics/teaching-semester/fall-2016/class/compsci-162" TargetMode="External"/><Relationship Id="rId2" Type="http://schemas.openxmlformats.org/officeDocument/2006/relationships/hyperlink" Target="https://piazza.com/berkeley/fall2016/cs162"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295400"/>
            <a:ext cx="7848600" cy="2057400"/>
          </a:xfrm>
        </p:spPr>
        <p:txBody>
          <a:bodyPr/>
          <a:lstStyle/>
          <a:p>
            <a:pPr>
              <a:defRPr/>
            </a:pPr>
            <a:r>
              <a:rPr lang="en-US" sz="3000"/>
              <a:t>CS162</a:t>
            </a:r>
            <a:br>
              <a:rPr lang="en-US" sz="3000"/>
            </a:br>
            <a:r>
              <a:rPr lang="en-US" sz="3000"/>
              <a:t>Operating Systems and</a:t>
            </a:r>
            <a:br>
              <a:rPr lang="en-US" sz="3000"/>
            </a:br>
            <a:r>
              <a:rPr lang="en-US" sz="3000"/>
              <a:t>Systems Programming</a:t>
            </a:r>
            <a:br>
              <a:rPr lang="en-US" sz="3000"/>
            </a:br>
            <a:r>
              <a:rPr lang="en-US" sz="3000"/>
              <a:t>Lecture 1</a:t>
            </a:r>
            <a:br>
              <a:rPr lang="en-US" sz="3000"/>
            </a:br>
            <a:br>
              <a:rPr lang="en-US" sz="3000"/>
            </a:br>
            <a:r>
              <a:rPr lang="en-US" sz="3000"/>
              <a:t>What is an Operating System?</a:t>
            </a:r>
          </a:p>
        </p:txBody>
      </p:sp>
      <p:sp>
        <p:nvSpPr>
          <p:cNvPr id="3075" name="Rectangle 3"/>
          <p:cNvSpPr>
            <a:spLocks noGrp="1" noChangeArrowheads="1"/>
          </p:cNvSpPr>
          <p:nvPr>
            <p:ph type="subTitle" idx="1"/>
          </p:nvPr>
        </p:nvSpPr>
        <p:spPr>
          <a:xfrm>
            <a:off x="609600" y="4191000"/>
            <a:ext cx="8001000" cy="1447800"/>
          </a:xfrm>
        </p:spPr>
        <p:txBody>
          <a:bodyPr/>
          <a:lstStyle/>
          <a:p>
            <a:pPr marL="285750" indent="-285750">
              <a:defRPr/>
            </a:pPr>
            <a:r>
              <a:rPr lang="en-US" altLang="en-US" dirty="0">
                <a:ea typeface="Gill Sans" charset="0"/>
              </a:rPr>
              <a:t>August 22</a:t>
            </a:r>
            <a:r>
              <a:rPr lang="en-US" altLang="en-US" baseline="30000" dirty="0">
                <a:ea typeface="Gill Sans" charset="0"/>
              </a:rPr>
              <a:t>rd</a:t>
            </a:r>
            <a:r>
              <a:rPr lang="en-US" altLang="en-US" dirty="0">
                <a:ea typeface="Gill Sans" charset="0"/>
              </a:rPr>
              <a:t> , 2018</a:t>
            </a:r>
          </a:p>
          <a:p>
            <a:pPr marL="285750" indent="-285750">
              <a:defRPr/>
            </a:pPr>
            <a:r>
              <a:rPr lang="en-US" altLang="en-US" dirty="0">
                <a:ea typeface="Gill Sans" charset="0"/>
              </a:rPr>
              <a:t>Prof. David Culler </a:t>
            </a:r>
          </a:p>
          <a:p>
            <a:pPr marL="285750" indent="-285750">
              <a:defRPr/>
            </a:pPr>
            <a:r>
              <a:rPr lang="en-US" altLang="en-US" dirty="0">
                <a:ea typeface="Gill Sans" charset="0"/>
              </a:rPr>
              <a:t>http://cs162.eecs.Berkeley.edu</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1506"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0" name="Title 1"/>
          <p:cNvSpPr>
            <a:spLocks noGrp="1"/>
          </p:cNvSpPr>
          <p:nvPr>
            <p:ph type="title"/>
          </p:nvPr>
        </p:nvSpPr>
        <p:spPr>
          <a:xfrm>
            <a:off x="533400" y="101600"/>
            <a:ext cx="8001000" cy="736600"/>
          </a:xfrm>
        </p:spPr>
        <p:txBody>
          <a:bodyPr/>
          <a:lstStyle/>
          <a:p>
            <a:pPr>
              <a:defRPr/>
            </a:pPr>
            <a:r>
              <a:rPr lang="en-US" altLang="en-US">
                <a:latin typeface="Gill Sans Light" charset="0"/>
                <a:cs typeface="Gill Sans Light" charset="0"/>
              </a:rPr>
              <a:t>OS Basics: Program =&gt; Process</a:t>
            </a:r>
          </a:p>
        </p:txBody>
      </p:sp>
      <p:cxnSp>
        <p:nvCxnSpPr>
          <p:cNvPr id="21508"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1509"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1510" name="Picture 4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1" name="Picture 4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2" name="Picture 4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3"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1515"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1516"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1517"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1518"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1519"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1520"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1521"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1522"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16" name="Group 15"/>
          <p:cNvGrpSpPr>
            <a:grpSpLocks/>
          </p:cNvGrpSpPr>
          <p:nvPr/>
        </p:nvGrpSpPr>
        <p:grpSpPr bwMode="auto">
          <a:xfrm>
            <a:off x="3124200" y="3429000"/>
            <a:ext cx="533400" cy="304800"/>
            <a:chOff x="3124200" y="3657600"/>
            <a:chExt cx="533400" cy="304800"/>
          </a:xfrm>
        </p:grpSpPr>
        <p:sp>
          <p:nvSpPr>
            <p:cNvPr id="21535"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1536"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cxnSp>
        <p:nvCxnSpPr>
          <p:cNvPr id="55" name="Curved Connector 54"/>
          <p:cNvCxnSpPr>
            <a:cxnSpLocks noChangeShapeType="1"/>
            <a:stCxn id="21536" idx="0"/>
          </p:cNvCxnSpPr>
          <p:nvPr/>
        </p:nvCxnSpPr>
        <p:spPr bwMode="auto">
          <a:xfrm rot="5400000" flipH="1" flipV="1">
            <a:off x="3905250" y="23812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cxnSp>
        <p:nvCxnSpPr>
          <p:cNvPr id="15" name="Straight Arrow Connector 14"/>
          <p:cNvCxnSpPr>
            <a:cxnSpLocks noChangeShapeType="1"/>
          </p:cNvCxnSpPr>
          <p:nvPr/>
        </p:nvCxnSpPr>
        <p:spPr bwMode="auto">
          <a:xfrm>
            <a:off x="3352800" y="1676400"/>
            <a:ext cx="1524000" cy="1066800"/>
          </a:xfrm>
          <a:prstGeom prst="straightConnector1">
            <a:avLst/>
          </a:prstGeom>
          <a:noFill/>
          <a:ln w="12700">
            <a:solidFill>
              <a:schemeClr val="tx1"/>
            </a:solidFill>
            <a:prstDash val="dashDot"/>
            <a:round/>
            <a:headEnd type="none" w="sm" len="sm"/>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2707956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253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4" name="Title 1"/>
          <p:cNvSpPr>
            <a:spLocks noGrp="1"/>
          </p:cNvSpPr>
          <p:nvPr>
            <p:ph type="title"/>
          </p:nvPr>
        </p:nvSpPr>
        <p:spPr>
          <a:xfrm>
            <a:off x="533400" y="101600"/>
            <a:ext cx="8001000" cy="736600"/>
          </a:xfrm>
        </p:spPr>
        <p:txBody>
          <a:bodyPr/>
          <a:lstStyle/>
          <a:p>
            <a:pPr>
              <a:defRPr/>
            </a:pPr>
            <a:r>
              <a:rPr lang="en-US" altLang="en-US">
                <a:latin typeface="Gill Sans Light" charset="0"/>
                <a:cs typeface="Gill Sans Light" charset="0"/>
              </a:rPr>
              <a:t>OS Basics: Context Switch</a:t>
            </a:r>
          </a:p>
        </p:txBody>
      </p:sp>
      <p:cxnSp>
        <p:nvCxnSpPr>
          <p:cNvPr id="22532"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2533"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2534" name="Picture 4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5" name="Picture 4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6" name="Picture 4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7"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2539"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2540"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2541"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2542"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2543"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2544"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2545"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2546"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22553" name="Group 15"/>
          <p:cNvGrpSpPr>
            <a:grpSpLocks/>
          </p:cNvGrpSpPr>
          <p:nvPr/>
        </p:nvGrpSpPr>
        <p:grpSpPr bwMode="auto">
          <a:xfrm>
            <a:off x="3124200" y="3429000"/>
            <a:ext cx="533400" cy="304800"/>
            <a:chOff x="3124200" y="3657600"/>
            <a:chExt cx="533400" cy="304800"/>
          </a:xfrm>
        </p:grpSpPr>
        <p:sp>
          <p:nvSpPr>
            <p:cNvPr id="22562"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2563"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cxnSp>
        <p:nvCxnSpPr>
          <p:cNvPr id="55" name="Curved Connector 54"/>
          <p:cNvCxnSpPr>
            <a:cxnSpLocks noChangeShapeType="1"/>
          </p:cNvCxnSpPr>
          <p:nvPr/>
        </p:nvCxnSpPr>
        <p:spPr bwMode="auto">
          <a:xfrm rot="5400000" flipH="1" flipV="1">
            <a:off x="3867150" y="24574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grpSp>
        <p:nvGrpSpPr>
          <p:cNvPr id="48" name="Group 47"/>
          <p:cNvGrpSpPr/>
          <p:nvPr/>
        </p:nvGrpSpPr>
        <p:grpSpPr>
          <a:xfrm>
            <a:off x="3124200" y="3429000"/>
            <a:ext cx="533400" cy="304800"/>
            <a:chOff x="3124200" y="3657600"/>
            <a:chExt cx="533400" cy="304800"/>
          </a:xfrm>
          <a:solidFill>
            <a:schemeClr val="bg2"/>
          </a:solidFill>
        </p:grpSpPr>
        <p:sp>
          <p:nvSpPr>
            <p:cNvPr id="54" name="Rectangle 53"/>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
          <p:nvSpPr>
            <p:cNvPr id="62" name="Rectangle 61"/>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grpSp>
      <p:cxnSp>
        <p:nvCxnSpPr>
          <p:cNvPr id="63" name="Curved Connector 62"/>
          <p:cNvCxnSpPr>
            <a:cxnSpLocks noChangeShapeType="1"/>
          </p:cNvCxnSpPr>
          <p:nvPr/>
        </p:nvCxnSpPr>
        <p:spPr bwMode="auto">
          <a:xfrm flipV="1">
            <a:off x="2743200" y="2819400"/>
            <a:ext cx="2209800" cy="838200"/>
          </a:xfrm>
          <a:prstGeom prst="curvedConnector3">
            <a:avLst>
              <a:gd name="adj1" fmla="val 22074"/>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cxnSp>
        <p:nvCxnSpPr>
          <p:cNvPr id="65" name="Curved Connector 64"/>
          <p:cNvCxnSpPr>
            <a:cxnSpLocks noChangeShapeType="1"/>
          </p:cNvCxnSpPr>
          <p:nvPr/>
        </p:nvCxnSpPr>
        <p:spPr bwMode="auto">
          <a:xfrm>
            <a:off x="3429000" y="3581400"/>
            <a:ext cx="1600200" cy="152400"/>
          </a:xfrm>
          <a:prstGeom prst="curvedConnector3">
            <a:avLst>
              <a:gd name="adj1" fmla="val 50000"/>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19" name="Striped Right Arrow 18"/>
          <p:cNvSpPr/>
          <p:nvPr/>
        </p:nvSpPr>
        <p:spPr bwMode="auto">
          <a:xfrm rot="14973063">
            <a:off x="3435350" y="3967163"/>
            <a:ext cx="762000" cy="381000"/>
          </a:xfrm>
          <a:prstGeom prst="stripedRightArrow">
            <a:avLst>
              <a:gd name="adj1" fmla="val 54026"/>
              <a:gd name="adj2" fmla="val 50000"/>
            </a:avLst>
          </a:prstGeom>
          <a:solidFill>
            <a:srgbClr val="FBBA03"/>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Tree>
    <p:extLst>
      <p:ext uri="{BB962C8B-B14F-4D97-AF65-F5344CB8AC3E}">
        <p14:creationId xmlns:p14="http://schemas.microsoft.com/office/powerpoint/2010/main" val="352701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nodeType="afterGroup">
                            <p:stCondLst>
                              <p:cond delay="0"/>
                            </p:stCondLst>
                            <p:childTnLst>
                              <p:par>
                                <p:cTn id="13" presetID="0" presetClass="path" presetSubtype="0" accel="50000" decel="50000" fill="hold" nodeType="afterEffect">
                                  <p:stCondLst>
                                    <p:cond delay="0"/>
                                  </p:stCondLst>
                                  <p:childTnLst>
                                    <p:animMotion origin="layout" path="M -2.5356E-7 3.01551E-6 L -0.07503 3.01551E-6 " pathEditMode="relative" rAng="0" ptsTypes="AA">
                                      <p:cBhvr>
                                        <p:cTn id="14" dur="2000" fill="hold"/>
                                        <p:tgtEl>
                                          <p:spTgt spid="48"/>
                                        </p:tgtEl>
                                        <p:attrNameLst>
                                          <p:attrName>ppt_x</p:attrName>
                                          <p:attrName>ppt_y</p:attrName>
                                        </p:attrNameLst>
                                      </p:cBhvr>
                                      <p:rCtr x="-3751" y="0"/>
                                    </p:animMotion>
                                  </p:childTnLst>
                                </p:cTn>
                              </p:par>
                            </p:childTnLst>
                          </p:cTn>
                        </p:par>
                        <p:par>
                          <p:cTn id="15" fill="hold" nodeType="afterGroup">
                            <p:stCondLst>
                              <p:cond delay="200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xit" presetSubtype="0" fill="hold" nodeType="afterEffect">
                                  <p:stCondLst>
                                    <p:cond delay="0"/>
                                  </p:stCondLst>
                                  <p:childTnLst>
                                    <p:set>
                                      <p:cBhvr>
                                        <p:cTn id="20" dur="1" fill="hold">
                                          <p:stCondLst>
                                            <p:cond delay="0"/>
                                          </p:stCondLst>
                                        </p:cTn>
                                        <p:tgtEl>
                                          <p:spTgt spid="55"/>
                                        </p:tgtEl>
                                        <p:attrNameLst>
                                          <p:attrName>style.visibility</p:attrName>
                                        </p:attrNameLst>
                                      </p:cBhvr>
                                      <p:to>
                                        <p:strVal val="hidden"/>
                                      </p:to>
                                    </p:set>
                                  </p:childTnLst>
                                </p:cTn>
                              </p:par>
                            </p:childTnLst>
                          </p:cTn>
                        </p:par>
                        <p:par>
                          <p:cTn id="21" fill="hold" nodeType="afterGroup">
                            <p:stCondLst>
                              <p:cond delay="2000"/>
                            </p:stCondLst>
                            <p:childTnLst>
                              <p:par>
                                <p:cTn id="22" presetID="1" presetClass="entr" presetSubtype="0"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childTnLst>
                          </p:cTn>
                        </p:par>
                        <p:par>
                          <p:cTn id="24" fill="hold" nodeType="afterGroup">
                            <p:stCondLst>
                              <p:cond delay="2000"/>
                            </p:stCondLst>
                            <p:childTnLst>
                              <p:par>
                                <p:cTn id="25" presetID="1" presetClass="exit" presetSubtype="0" fill="hold" nodeType="after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3554"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8" name="Title 1"/>
          <p:cNvSpPr>
            <a:spLocks noGrp="1"/>
          </p:cNvSpPr>
          <p:nvPr>
            <p:ph type="title"/>
          </p:nvPr>
        </p:nvSpPr>
        <p:spPr>
          <a:xfrm>
            <a:off x="533400" y="76200"/>
            <a:ext cx="8001000" cy="736600"/>
          </a:xfrm>
        </p:spPr>
        <p:txBody>
          <a:bodyPr/>
          <a:lstStyle/>
          <a:p>
            <a:pPr>
              <a:defRPr/>
            </a:pPr>
            <a:r>
              <a:rPr lang="en-US" altLang="en-US">
                <a:latin typeface="Gill Sans Light" charset="0"/>
                <a:cs typeface="Gill Sans Light" charset="0"/>
              </a:rPr>
              <a:t>OS Basics: Scheduling, Protection</a:t>
            </a:r>
          </a:p>
        </p:txBody>
      </p:sp>
      <p:cxnSp>
        <p:nvCxnSpPr>
          <p:cNvPr id="23556"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3557"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3558" name="Picture 4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9" name="Picture 4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0" name="Picture 4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61"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3563"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3564"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3565"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3566"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3567"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3568"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3569"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3570"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23577" name="Group 15"/>
          <p:cNvGrpSpPr>
            <a:grpSpLocks/>
          </p:cNvGrpSpPr>
          <p:nvPr/>
        </p:nvGrpSpPr>
        <p:grpSpPr bwMode="auto">
          <a:xfrm>
            <a:off x="3124200" y="3429000"/>
            <a:ext cx="533400" cy="304800"/>
            <a:chOff x="3124200" y="3657600"/>
            <a:chExt cx="533400" cy="304800"/>
          </a:xfrm>
        </p:grpSpPr>
        <p:sp>
          <p:nvSpPr>
            <p:cNvPr id="23587"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3588"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sp>
        <p:nvSpPr>
          <p:cNvPr id="51" name="Rectangle 50"/>
          <p:cNvSpPr>
            <a:spLocks noChangeArrowheads="1"/>
          </p:cNvSpPr>
          <p:nvPr/>
        </p:nvSpPr>
        <p:spPr bwMode="auto">
          <a:xfrm>
            <a:off x="5791200" y="2667000"/>
            <a:ext cx="609600" cy="381000"/>
          </a:xfrm>
          <a:prstGeom prst="rect">
            <a:avLst/>
          </a:prstGeom>
          <a:solidFill>
            <a:srgbClr val="FBBA0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64" name="Rectangle 63"/>
          <p:cNvSpPr>
            <a:spLocks noChangeArrowheads="1"/>
          </p:cNvSpPr>
          <p:nvPr/>
        </p:nvSpPr>
        <p:spPr bwMode="auto">
          <a:xfrm>
            <a:off x="5715000" y="2895600"/>
            <a:ext cx="609600" cy="381000"/>
          </a:xfrm>
          <a:prstGeom prst="rect">
            <a:avLst/>
          </a:prstGeom>
          <a:solidFill>
            <a:srgbClr val="CC333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cxnSp>
        <p:nvCxnSpPr>
          <p:cNvPr id="23582" name="Curved Connector 54"/>
          <p:cNvCxnSpPr>
            <a:cxnSpLocks noChangeShapeType="1"/>
          </p:cNvCxnSpPr>
          <p:nvPr/>
        </p:nvCxnSpPr>
        <p:spPr bwMode="auto">
          <a:xfrm rot="5400000" flipH="1" flipV="1">
            <a:off x="3867150" y="24574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grpSp>
        <p:nvGrpSpPr>
          <p:cNvPr id="17" name="Group 16"/>
          <p:cNvGrpSpPr>
            <a:grpSpLocks/>
          </p:cNvGrpSpPr>
          <p:nvPr/>
        </p:nvGrpSpPr>
        <p:grpSpPr bwMode="auto">
          <a:xfrm>
            <a:off x="1708150" y="3048000"/>
            <a:ext cx="6292850" cy="1419225"/>
            <a:chOff x="1707395" y="3276600"/>
            <a:chExt cx="6293605" cy="1418553"/>
          </a:xfrm>
        </p:grpSpPr>
        <p:sp>
          <p:nvSpPr>
            <p:cNvPr id="14" name="Arc 13"/>
            <p:cNvSpPr/>
            <p:nvPr/>
          </p:nvSpPr>
          <p:spPr bwMode="auto">
            <a:xfrm rot="21036509">
              <a:off x="1707395" y="3819268"/>
              <a:ext cx="6033224" cy="875885"/>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
          <p:nvSpPr>
            <p:cNvPr id="23586" name="TextBox 14"/>
            <p:cNvSpPr txBox="1">
              <a:spLocks noChangeArrowheads="1"/>
            </p:cNvSpPr>
            <p:nvPr/>
          </p:nvSpPr>
          <p:spPr bwMode="auto">
            <a:xfrm>
              <a:off x="6553200" y="3276600"/>
              <a:ext cx="1447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Protection Boundary</a:t>
              </a:r>
            </a:p>
          </p:txBody>
        </p:sp>
      </p:grpSp>
    </p:spTree>
    <p:extLst>
      <p:ext uri="{BB962C8B-B14F-4D97-AF65-F5344CB8AC3E}">
        <p14:creationId xmlns:p14="http://schemas.microsoft.com/office/powerpoint/2010/main" val="26227335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checkerboard(across)">
                                      <p:cBhvr>
                                        <p:cTn id="12" dur="500"/>
                                        <p:tgtEl>
                                          <p:spTgt spid="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4578"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2" name="Title 1"/>
          <p:cNvSpPr>
            <a:spLocks noGrp="1"/>
          </p:cNvSpPr>
          <p:nvPr>
            <p:ph type="title"/>
          </p:nvPr>
        </p:nvSpPr>
        <p:spPr>
          <a:xfrm>
            <a:off x="533400" y="0"/>
            <a:ext cx="8001000" cy="736600"/>
          </a:xfrm>
        </p:spPr>
        <p:txBody>
          <a:bodyPr/>
          <a:lstStyle/>
          <a:p>
            <a:pPr>
              <a:defRPr/>
            </a:pPr>
            <a:r>
              <a:rPr lang="en-US" altLang="en-US">
                <a:latin typeface="Gill Sans Light" charset="0"/>
                <a:cs typeface="Gill Sans Light" charset="0"/>
              </a:rPr>
              <a:t>OS Basics: I/O</a:t>
            </a:r>
          </a:p>
        </p:txBody>
      </p:sp>
      <p:cxnSp>
        <p:nvCxnSpPr>
          <p:cNvPr id="24580"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4581"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4582" name="Picture 4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3" name="Picture 4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4" name="Picture 4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4587"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4588"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4589"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4590"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4591"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4592"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4593"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4594"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24601" name="Group 15"/>
          <p:cNvGrpSpPr>
            <a:grpSpLocks/>
          </p:cNvGrpSpPr>
          <p:nvPr/>
        </p:nvGrpSpPr>
        <p:grpSpPr bwMode="auto">
          <a:xfrm>
            <a:off x="3124200" y="3429000"/>
            <a:ext cx="533400" cy="304800"/>
            <a:chOff x="3124200" y="3657600"/>
            <a:chExt cx="533400" cy="304800"/>
          </a:xfrm>
        </p:grpSpPr>
        <p:sp>
          <p:nvSpPr>
            <p:cNvPr id="24625"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4626"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sp>
        <p:nvSpPr>
          <p:cNvPr id="24604" name="Rectangle 50"/>
          <p:cNvSpPr>
            <a:spLocks noChangeArrowheads="1"/>
          </p:cNvSpPr>
          <p:nvPr/>
        </p:nvSpPr>
        <p:spPr bwMode="auto">
          <a:xfrm>
            <a:off x="5791200" y="2667000"/>
            <a:ext cx="609600" cy="381000"/>
          </a:xfrm>
          <a:prstGeom prst="rect">
            <a:avLst/>
          </a:prstGeom>
          <a:solidFill>
            <a:srgbClr val="FBBA0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4605" name="Rectangle 63"/>
          <p:cNvSpPr>
            <a:spLocks noChangeArrowheads="1"/>
          </p:cNvSpPr>
          <p:nvPr/>
        </p:nvSpPr>
        <p:spPr bwMode="auto">
          <a:xfrm>
            <a:off x="5715000" y="2895600"/>
            <a:ext cx="609600" cy="381000"/>
          </a:xfrm>
          <a:prstGeom prst="rect">
            <a:avLst/>
          </a:prstGeom>
          <a:solidFill>
            <a:srgbClr val="CC333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cxnSp>
        <p:nvCxnSpPr>
          <p:cNvPr id="24606" name="Curved Connector 54"/>
          <p:cNvCxnSpPr>
            <a:cxnSpLocks noChangeShapeType="1"/>
          </p:cNvCxnSpPr>
          <p:nvPr/>
        </p:nvCxnSpPr>
        <p:spPr bwMode="auto">
          <a:xfrm rot="5400000" flipH="1" flipV="1">
            <a:off x="3867150" y="24574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grpSp>
        <p:nvGrpSpPr>
          <p:cNvPr id="24608" name="Group 16"/>
          <p:cNvGrpSpPr>
            <a:grpSpLocks/>
          </p:cNvGrpSpPr>
          <p:nvPr/>
        </p:nvGrpSpPr>
        <p:grpSpPr bwMode="auto">
          <a:xfrm>
            <a:off x="1708150" y="3048000"/>
            <a:ext cx="6292850" cy="1419225"/>
            <a:chOff x="1707395" y="3276600"/>
            <a:chExt cx="6293605" cy="1418553"/>
          </a:xfrm>
        </p:grpSpPr>
        <p:sp>
          <p:nvSpPr>
            <p:cNvPr id="14" name="Arc 13"/>
            <p:cNvSpPr/>
            <p:nvPr/>
          </p:nvSpPr>
          <p:spPr bwMode="auto">
            <a:xfrm rot="21036509">
              <a:off x="1707395" y="3819268"/>
              <a:ext cx="6033224" cy="875885"/>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
          <p:nvSpPr>
            <p:cNvPr id="24624" name="TextBox 14"/>
            <p:cNvSpPr txBox="1">
              <a:spLocks noChangeArrowheads="1"/>
            </p:cNvSpPr>
            <p:nvPr/>
          </p:nvSpPr>
          <p:spPr bwMode="auto">
            <a:xfrm>
              <a:off x="6553200" y="3276600"/>
              <a:ext cx="1447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Protection Boundary</a:t>
              </a:r>
            </a:p>
          </p:txBody>
        </p:sp>
      </p:grpSp>
      <p:cxnSp>
        <p:nvCxnSpPr>
          <p:cNvPr id="48" name="Curved Connector 47"/>
          <p:cNvCxnSpPr>
            <a:cxnSpLocks noChangeShapeType="1"/>
          </p:cNvCxnSpPr>
          <p:nvPr/>
        </p:nvCxnSpPr>
        <p:spPr bwMode="auto">
          <a:xfrm rot="10800000" flipV="1">
            <a:off x="2971800" y="3048000"/>
            <a:ext cx="1981200" cy="1752600"/>
          </a:xfrm>
          <a:prstGeom prst="curvedConnector3">
            <a:avLst>
              <a:gd name="adj1" fmla="val 50000"/>
            </a:avLst>
          </a:prstGeom>
          <a:noFill/>
          <a:ln w="31750">
            <a:solidFill>
              <a:srgbClr val="CC9966"/>
            </a:solidFill>
            <a:prstDash val="sysDash"/>
            <a:round/>
            <a:headEnd type="triangle" w="lg" len="sm"/>
            <a:tailEnd type="triangle" w="med" len="med"/>
          </a:ln>
          <a:extLst>
            <a:ext uri="{909E8E84-426E-40dd-AFC4-6F175D3DCCD1}">
              <a14:hiddenFill xmlns:a14="http://schemas.microsoft.com/office/drawing/2010/main" xmlns="">
                <a:noFill/>
              </a14:hiddenFill>
            </a:ext>
          </a:extLst>
        </p:spPr>
      </p:cxnSp>
      <p:sp>
        <p:nvSpPr>
          <p:cNvPr id="54" name="Freeform 53"/>
          <p:cNvSpPr>
            <a:spLocks/>
          </p:cNvSpPr>
          <p:nvPr/>
        </p:nvSpPr>
        <p:spPr bwMode="auto">
          <a:xfrm>
            <a:off x="4343400" y="3124200"/>
            <a:ext cx="1622425" cy="1379538"/>
          </a:xfrm>
          <a:custGeom>
            <a:avLst/>
            <a:gdLst>
              <a:gd name="T0" fmla="*/ 616924 w 1622677"/>
              <a:gd name="T1" fmla="*/ 0 h 1379014"/>
              <a:gd name="T2" fmla="*/ 52717 w 1622677"/>
              <a:gd name="T3" fmla="*/ 211900 h 1379014"/>
              <a:gd name="T4" fmla="*/ 26269 w 1622677"/>
              <a:gd name="T5" fmla="*/ 626874 h 1379014"/>
              <a:gd name="T6" fmla="*/ 70347 w 1622677"/>
              <a:gd name="T7" fmla="*/ 1209602 h 1379014"/>
              <a:gd name="T8" fmla="*/ 405346 w 1622677"/>
              <a:gd name="T9" fmla="*/ 1377358 h 1379014"/>
              <a:gd name="T10" fmla="*/ 1621921 w 1622677"/>
              <a:gd name="T11" fmla="*/ 1324383 h 13790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22677" h="1379014">
                <a:moveTo>
                  <a:pt x="617212" y="0"/>
                </a:moveTo>
                <a:cubicBezTo>
                  <a:pt x="384220" y="53650"/>
                  <a:pt x="151229" y="107300"/>
                  <a:pt x="52741" y="211660"/>
                </a:cubicBezTo>
                <a:cubicBezTo>
                  <a:pt x="-45747" y="316020"/>
                  <a:pt x="23341" y="460066"/>
                  <a:pt x="26281" y="626160"/>
                </a:cubicBezTo>
                <a:cubicBezTo>
                  <a:pt x="29221" y="792254"/>
                  <a:pt x="7171" y="1083287"/>
                  <a:pt x="70380" y="1208225"/>
                </a:cubicBezTo>
                <a:cubicBezTo>
                  <a:pt x="133589" y="1333163"/>
                  <a:pt x="146819" y="1356681"/>
                  <a:pt x="405535" y="1375789"/>
                </a:cubicBezTo>
                <a:cubicBezTo>
                  <a:pt x="664251" y="1394897"/>
                  <a:pt x="1622677" y="1322874"/>
                  <a:pt x="1622677" y="1322874"/>
                </a:cubicBezTo>
              </a:path>
            </a:pathLst>
          </a:custGeom>
          <a:noFill/>
          <a:ln w="38100" cmpd="sng">
            <a:solidFill>
              <a:srgbClr val="CC9966"/>
            </a:solidFill>
            <a:prstDash val="dash"/>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9" name="Group 18"/>
          <p:cNvGrpSpPr>
            <a:grpSpLocks/>
          </p:cNvGrpSpPr>
          <p:nvPr/>
        </p:nvGrpSpPr>
        <p:grpSpPr bwMode="auto">
          <a:xfrm>
            <a:off x="3505200" y="3352800"/>
            <a:ext cx="1371600" cy="2971800"/>
            <a:chOff x="3505200" y="3352800"/>
            <a:chExt cx="1371600" cy="2971800"/>
          </a:xfrm>
        </p:grpSpPr>
        <p:cxnSp>
          <p:nvCxnSpPr>
            <p:cNvPr id="24612" name="Straight Arrow Connector 19"/>
            <p:cNvCxnSpPr>
              <a:cxnSpLocks noChangeShapeType="1"/>
            </p:cNvCxnSpPr>
            <p:nvPr/>
          </p:nvCxnSpPr>
          <p:spPr bwMode="auto">
            <a:xfrm>
              <a:off x="4191000" y="3352800"/>
              <a:ext cx="0" cy="6858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grpSp>
          <p:nvGrpSpPr>
            <p:cNvPr id="24613" name="Group 17"/>
            <p:cNvGrpSpPr>
              <a:grpSpLocks/>
            </p:cNvGrpSpPr>
            <p:nvPr/>
          </p:nvGrpSpPr>
          <p:grpSpPr bwMode="auto">
            <a:xfrm>
              <a:off x="3505200" y="4038600"/>
              <a:ext cx="1371600" cy="2286000"/>
              <a:chOff x="3505200" y="4267200"/>
              <a:chExt cx="1371600" cy="2286000"/>
            </a:xfrm>
          </p:grpSpPr>
          <p:sp>
            <p:nvSpPr>
              <p:cNvPr id="24614" name="Rectangle 61"/>
              <p:cNvSpPr>
                <a:spLocks noChangeArrowheads="1"/>
              </p:cNvSpPr>
              <p:nvPr/>
            </p:nvSpPr>
            <p:spPr bwMode="auto">
              <a:xfrm>
                <a:off x="3810000" y="4267200"/>
                <a:ext cx="685800" cy="533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algn="ctr"/>
                <a:r>
                  <a:rPr lang="en-US" b="0">
                    <a:latin typeface="Gill Sans" charset="0"/>
                    <a:cs typeface="Gill Sans" charset="0"/>
                  </a:rPr>
                  <a:t>Ctrlr</a:t>
                </a:r>
              </a:p>
            </p:txBody>
          </p:sp>
          <p:cxnSp>
            <p:nvCxnSpPr>
              <p:cNvPr id="24615" name="Straight Arrow Connector 62"/>
              <p:cNvCxnSpPr>
                <a:cxnSpLocks noChangeShapeType="1"/>
              </p:cNvCxnSpPr>
              <p:nvPr/>
            </p:nvCxnSpPr>
            <p:spPr bwMode="auto">
              <a:xfrm>
                <a:off x="4191000" y="4800600"/>
                <a:ext cx="0" cy="7620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16" name="Straight Arrow Connector 64"/>
              <p:cNvCxnSpPr>
                <a:cxnSpLocks noChangeShapeType="1"/>
              </p:cNvCxnSpPr>
              <p:nvPr/>
            </p:nvCxnSpPr>
            <p:spPr bwMode="auto">
              <a:xfrm>
                <a:off x="4191000" y="50292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17" name="Straight Arrow Connector 65"/>
              <p:cNvCxnSpPr>
                <a:cxnSpLocks noChangeShapeType="1"/>
              </p:cNvCxnSpPr>
              <p:nvPr/>
            </p:nvCxnSpPr>
            <p:spPr bwMode="auto">
              <a:xfrm>
                <a:off x="4191000" y="53340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18" name="Straight Arrow Connector 66"/>
              <p:cNvCxnSpPr>
                <a:cxnSpLocks noChangeShapeType="1"/>
              </p:cNvCxnSpPr>
              <p:nvPr/>
            </p:nvCxnSpPr>
            <p:spPr bwMode="auto">
              <a:xfrm>
                <a:off x="3505200" y="51054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24619" name="Rectangle 67"/>
              <p:cNvSpPr>
                <a:spLocks noChangeArrowheads="1"/>
              </p:cNvSpPr>
              <p:nvPr/>
            </p:nvSpPr>
            <p:spPr bwMode="auto">
              <a:xfrm>
                <a:off x="3886200" y="5562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algn="ctr"/>
                <a:endParaRPr lang="en-US" b="0">
                  <a:latin typeface="Gill Sans" charset="0"/>
                  <a:cs typeface="Gill Sans" charset="0"/>
                </a:endParaRPr>
              </a:p>
            </p:txBody>
          </p:sp>
          <p:cxnSp>
            <p:nvCxnSpPr>
              <p:cNvPr id="24620" name="Straight Arrow Connector 68"/>
              <p:cNvCxnSpPr>
                <a:cxnSpLocks noChangeShapeType="1"/>
              </p:cNvCxnSpPr>
              <p:nvPr/>
            </p:nvCxnSpPr>
            <p:spPr bwMode="auto">
              <a:xfrm>
                <a:off x="4191000" y="5867400"/>
                <a:ext cx="0" cy="6858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21" name="Straight Arrow Connector 69"/>
              <p:cNvCxnSpPr>
                <a:cxnSpLocks noChangeShapeType="1"/>
              </p:cNvCxnSpPr>
              <p:nvPr/>
            </p:nvCxnSpPr>
            <p:spPr bwMode="auto">
              <a:xfrm>
                <a:off x="4191000" y="60960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22" name="Straight Arrow Connector 70"/>
              <p:cNvCxnSpPr>
                <a:cxnSpLocks noChangeShapeType="1"/>
              </p:cNvCxnSpPr>
              <p:nvPr/>
            </p:nvCxnSpPr>
            <p:spPr bwMode="auto">
              <a:xfrm>
                <a:off x="4191000" y="62484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grpSp>
      </p:grpSp>
    </p:spTree>
    <p:extLst>
      <p:ext uri="{BB962C8B-B14F-4D97-AF65-F5344CB8AC3E}">
        <p14:creationId xmlns:p14="http://schemas.microsoft.com/office/powerpoint/2010/main" val="25041744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37"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outVertic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5602"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6" name="Title 1"/>
          <p:cNvSpPr>
            <a:spLocks noGrp="1"/>
          </p:cNvSpPr>
          <p:nvPr>
            <p:ph type="title"/>
          </p:nvPr>
        </p:nvSpPr>
        <p:spPr>
          <a:xfrm>
            <a:off x="533400" y="0"/>
            <a:ext cx="8001000" cy="736600"/>
          </a:xfrm>
        </p:spPr>
        <p:txBody>
          <a:bodyPr/>
          <a:lstStyle/>
          <a:p>
            <a:pPr>
              <a:defRPr/>
            </a:pPr>
            <a:r>
              <a:rPr lang="en-US" altLang="en-US">
                <a:latin typeface="Gill Sans Light" charset="0"/>
                <a:cs typeface="Gill Sans Light" charset="0"/>
              </a:rPr>
              <a:t>OS Basics: Loading</a:t>
            </a:r>
          </a:p>
        </p:txBody>
      </p:sp>
      <p:cxnSp>
        <p:nvCxnSpPr>
          <p:cNvPr id="25604"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25605" name="Straight Arrow Connector 19"/>
          <p:cNvCxnSpPr>
            <a:cxnSpLocks noChangeShapeType="1"/>
          </p:cNvCxnSpPr>
          <p:nvPr/>
        </p:nvCxnSpPr>
        <p:spPr bwMode="auto">
          <a:xfrm>
            <a:off x="4191000" y="3352800"/>
            <a:ext cx="0" cy="6858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25606"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5607" name="Picture 4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8" name="Picture 4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9" name="Picture 4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5612"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5613"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5614"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5615"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5616"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5617"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5618"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5619"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25626" name="Group 15"/>
          <p:cNvGrpSpPr>
            <a:grpSpLocks/>
          </p:cNvGrpSpPr>
          <p:nvPr/>
        </p:nvGrpSpPr>
        <p:grpSpPr bwMode="auto">
          <a:xfrm>
            <a:off x="3124200" y="3429000"/>
            <a:ext cx="533400" cy="304800"/>
            <a:chOff x="3124200" y="3657600"/>
            <a:chExt cx="533400" cy="304800"/>
          </a:xfrm>
        </p:grpSpPr>
        <p:sp>
          <p:nvSpPr>
            <p:cNvPr id="25648"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5649"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sp>
        <p:nvSpPr>
          <p:cNvPr id="25629" name="Rectangle 50"/>
          <p:cNvSpPr>
            <a:spLocks noChangeArrowheads="1"/>
          </p:cNvSpPr>
          <p:nvPr/>
        </p:nvSpPr>
        <p:spPr bwMode="auto">
          <a:xfrm>
            <a:off x="5791200" y="2667000"/>
            <a:ext cx="609600" cy="381000"/>
          </a:xfrm>
          <a:prstGeom prst="rect">
            <a:avLst/>
          </a:prstGeom>
          <a:solidFill>
            <a:srgbClr val="FBBA0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5630" name="Rectangle 63"/>
          <p:cNvSpPr>
            <a:spLocks noChangeArrowheads="1"/>
          </p:cNvSpPr>
          <p:nvPr/>
        </p:nvSpPr>
        <p:spPr bwMode="auto">
          <a:xfrm>
            <a:off x="5715000" y="2895600"/>
            <a:ext cx="609600" cy="381000"/>
          </a:xfrm>
          <a:prstGeom prst="rect">
            <a:avLst/>
          </a:prstGeom>
          <a:solidFill>
            <a:srgbClr val="CC333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cxnSp>
        <p:nvCxnSpPr>
          <p:cNvPr id="25631" name="Curved Connector 54"/>
          <p:cNvCxnSpPr>
            <a:cxnSpLocks noChangeShapeType="1"/>
          </p:cNvCxnSpPr>
          <p:nvPr/>
        </p:nvCxnSpPr>
        <p:spPr bwMode="auto">
          <a:xfrm rot="5400000" flipH="1" flipV="1">
            <a:off x="3867150" y="24574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grpSp>
        <p:nvGrpSpPr>
          <p:cNvPr id="25633" name="Group 16"/>
          <p:cNvGrpSpPr>
            <a:grpSpLocks/>
          </p:cNvGrpSpPr>
          <p:nvPr/>
        </p:nvGrpSpPr>
        <p:grpSpPr bwMode="auto">
          <a:xfrm>
            <a:off x="1708150" y="3048000"/>
            <a:ext cx="6292850" cy="1419225"/>
            <a:chOff x="1707395" y="3276600"/>
            <a:chExt cx="6293605" cy="1418553"/>
          </a:xfrm>
        </p:grpSpPr>
        <p:sp>
          <p:nvSpPr>
            <p:cNvPr id="14" name="Arc 13"/>
            <p:cNvSpPr/>
            <p:nvPr/>
          </p:nvSpPr>
          <p:spPr bwMode="auto">
            <a:xfrm rot="21036509">
              <a:off x="1707395" y="3819268"/>
              <a:ext cx="6033224" cy="875885"/>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
          <p:nvSpPr>
            <p:cNvPr id="25647" name="TextBox 14"/>
            <p:cNvSpPr txBox="1">
              <a:spLocks noChangeArrowheads="1"/>
            </p:cNvSpPr>
            <p:nvPr/>
          </p:nvSpPr>
          <p:spPr bwMode="auto">
            <a:xfrm>
              <a:off x="6553200" y="3276600"/>
              <a:ext cx="1447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Protection Boundary</a:t>
              </a:r>
            </a:p>
          </p:txBody>
        </p:sp>
      </p:grpSp>
      <p:grpSp>
        <p:nvGrpSpPr>
          <p:cNvPr id="25634" name="Group 17"/>
          <p:cNvGrpSpPr>
            <a:grpSpLocks/>
          </p:cNvGrpSpPr>
          <p:nvPr/>
        </p:nvGrpSpPr>
        <p:grpSpPr bwMode="auto">
          <a:xfrm>
            <a:off x="3505200" y="4038600"/>
            <a:ext cx="1371600" cy="2286000"/>
            <a:chOff x="3505200" y="4267200"/>
            <a:chExt cx="1371600" cy="2286000"/>
          </a:xfrm>
        </p:grpSpPr>
        <p:sp>
          <p:nvSpPr>
            <p:cNvPr id="25637" name="Rectangle 61"/>
            <p:cNvSpPr>
              <a:spLocks noChangeArrowheads="1"/>
            </p:cNvSpPr>
            <p:nvPr/>
          </p:nvSpPr>
          <p:spPr bwMode="auto">
            <a:xfrm>
              <a:off x="3810000" y="4267200"/>
              <a:ext cx="685800" cy="533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algn="ctr"/>
              <a:r>
                <a:rPr lang="en-US" b="0">
                  <a:latin typeface="Gill Sans" charset="0"/>
                  <a:cs typeface="Gill Sans" charset="0"/>
                </a:rPr>
                <a:t>Ctrlr</a:t>
              </a:r>
            </a:p>
          </p:txBody>
        </p:sp>
        <p:cxnSp>
          <p:nvCxnSpPr>
            <p:cNvPr id="25638" name="Straight Arrow Connector 62"/>
            <p:cNvCxnSpPr>
              <a:cxnSpLocks noChangeShapeType="1"/>
            </p:cNvCxnSpPr>
            <p:nvPr/>
          </p:nvCxnSpPr>
          <p:spPr bwMode="auto">
            <a:xfrm>
              <a:off x="4191000" y="4800600"/>
              <a:ext cx="0" cy="7620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39" name="Straight Arrow Connector 64"/>
            <p:cNvCxnSpPr>
              <a:cxnSpLocks noChangeShapeType="1"/>
            </p:cNvCxnSpPr>
            <p:nvPr/>
          </p:nvCxnSpPr>
          <p:spPr bwMode="auto">
            <a:xfrm>
              <a:off x="4191000" y="50292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40" name="Straight Arrow Connector 65"/>
            <p:cNvCxnSpPr>
              <a:cxnSpLocks noChangeShapeType="1"/>
            </p:cNvCxnSpPr>
            <p:nvPr/>
          </p:nvCxnSpPr>
          <p:spPr bwMode="auto">
            <a:xfrm>
              <a:off x="4191000" y="53340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41" name="Straight Arrow Connector 66"/>
            <p:cNvCxnSpPr>
              <a:cxnSpLocks noChangeShapeType="1"/>
            </p:cNvCxnSpPr>
            <p:nvPr/>
          </p:nvCxnSpPr>
          <p:spPr bwMode="auto">
            <a:xfrm>
              <a:off x="3505200" y="51054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25642" name="Rectangle 67"/>
            <p:cNvSpPr>
              <a:spLocks noChangeArrowheads="1"/>
            </p:cNvSpPr>
            <p:nvPr/>
          </p:nvSpPr>
          <p:spPr bwMode="auto">
            <a:xfrm>
              <a:off x="3886200" y="5562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algn="ctr"/>
              <a:endParaRPr lang="en-US" b="0">
                <a:latin typeface="Gill Sans" charset="0"/>
                <a:cs typeface="Gill Sans" charset="0"/>
              </a:endParaRPr>
            </a:p>
          </p:txBody>
        </p:sp>
        <p:cxnSp>
          <p:nvCxnSpPr>
            <p:cNvPr id="25643" name="Straight Arrow Connector 68"/>
            <p:cNvCxnSpPr>
              <a:cxnSpLocks noChangeShapeType="1"/>
            </p:cNvCxnSpPr>
            <p:nvPr/>
          </p:nvCxnSpPr>
          <p:spPr bwMode="auto">
            <a:xfrm>
              <a:off x="4191000" y="5867400"/>
              <a:ext cx="0" cy="6858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44" name="Straight Arrow Connector 69"/>
            <p:cNvCxnSpPr>
              <a:cxnSpLocks noChangeShapeType="1"/>
            </p:cNvCxnSpPr>
            <p:nvPr/>
          </p:nvCxnSpPr>
          <p:spPr bwMode="auto">
            <a:xfrm>
              <a:off x="4191000" y="60960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45" name="Straight Arrow Connector 70"/>
            <p:cNvCxnSpPr>
              <a:cxnSpLocks noChangeShapeType="1"/>
            </p:cNvCxnSpPr>
            <p:nvPr/>
          </p:nvCxnSpPr>
          <p:spPr bwMode="auto">
            <a:xfrm>
              <a:off x="4191000" y="62484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grpSp>
      <p:sp>
        <p:nvSpPr>
          <p:cNvPr id="72" name="Punched Tape 71"/>
          <p:cNvSpPr>
            <a:spLocks noChangeArrowheads="1"/>
          </p:cNvSpPr>
          <p:nvPr/>
        </p:nvSpPr>
        <p:spPr bwMode="auto">
          <a:xfrm rot="5400000">
            <a:off x="2705100" y="5067300"/>
            <a:ext cx="533400" cy="457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cxnSp>
        <p:nvCxnSpPr>
          <p:cNvPr id="73" name="Curved Connector 72"/>
          <p:cNvCxnSpPr>
            <a:cxnSpLocks noChangeShapeType="1"/>
          </p:cNvCxnSpPr>
          <p:nvPr/>
        </p:nvCxnSpPr>
        <p:spPr bwMode="auto">
          <a:xfrm rot="5400000">
            <a:off x="2933700" y="3162300"/>
            <a:ext cx="2133600" cy="1905000"/>
          </a:xfrm>
          <a:prstGeom prst="curvedConnector3">
            <a:avLst>
              <a:gd name="adj1" fmla="val 50000"/>
            </a:avLst>
          </a:prstGeom>
          <a:noFill/>
          <a:ln w="34925">
            <a:solidFill>
              <a:srgbClr val="CC9966"/>
            </a:solidFill>
            <a:prstDash val="sysDash"/>
            <a:round/>
            <a:headEnd type="triangle" w="lg" len="sm"/>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5745327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down)">
                                      <p:cBhvr>
                                        <p:cTn id="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05000" y="2209800"/>
            <a:ext cx="5486400" cy="2286000"/>
          </a:xfrm>
        </p:spPr>
        <p:txBody>
          <a:bodyPr/>
          <a:lstStyle/>
          <a:p>
            <a:pPr>
              <a:defRPr/>
            </a:pPr>
            <a:r>
              <a:rPr lang="en-US" altLang="en-US">
                <a:latin typeface="Gill Sans Light" charset="0"/>
                <a:cs typeface="Gill Sans Light" charset="0"/>
              </a:rPr>
              <a:t>What makes Operating Systems Exciting and Challenging?</a:t>
            </a:r>
          </a:p>
        </p:txBody>
      </p:sp>
    </p:spTree>
    <p:extLst>
      <p:ext uri="{BB962C8B-B14F-4D97-AF65-F5344CB8AC3E}">
        <p14:creationId xmlns:p14="http://schemas.microsoft.com/office/powerpoint/2010/main" val="272403507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241300"/>
            <a:ext cx="8229600" cy="368300"/>
          </a:xfrm>
        </p:spPr>
        <p:txBody>
          <a:bodyPr lIns="90487" tIns="44450" rIns="90487" bIns="44450"/>
          <a:lstStyle/>
          <a:p>
            <a:pPr>
              <a:defRPr/>
            </a:pPr>
            <a:r>
              <a:rPr lang="en-US">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4724400" y="1676400"/>
            <a:ext cx="4419600" cy="4629150"/>
            <a:chOff x="0" y="1008"/>
            <a:chExt cx="2784" cy="2916"/>
          </a:xfrm>
        </p:grpSpPr>
        <p:sp>
          <p:nvSpPr>
            <p:cNvPr id="20488" name="Rectangle 4"/>
            <p:cNvSpPr>
              <a:spLocks noChangeArrowheads="1"/>
            </p:cNvSpPr>
            <p:nvPr/>
          </p:nvSpPr>
          <p:spPr bwMode="auto">
            <a:xfrm>
              <a:off x="144" y="2544"/>
              <a:ext cx="2640" cy="129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1.5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a:p>
              <a:pPr>
                <a:defRPr/>
              </a:pPr>
              <a:endParaRPr kumimoji="1" lang="en-US" sz="2000" b="0" dirty="0">
                <a:latin typeface="Gill Sans Light"/>
                <a:cs typeface="Gill Sans Light"/>
              </a:endParaRPr>
            </a:p>
            <a:p>
              <a:pPr>
                <a:defRPr/>
              </a:pPr>
              <a:endParaRPr lang="en-US" b="0" dirty="0">
                <a:latin typeface="Gill Sans Light"/>
                <a:cs typeface="Gill Sans Light"/>
              </a:endParaRPr>
            </a:p>
            <a:p>
              <a:pPr>
                <a:defRPr/>
              </a:pPr>
              <a:endParaRPr lang="en-US" sz="2400" b="0" dirty="0">
                <a:latin typeface="Gill Sans Light"/>
                <a:cs typeface="Gill Sans Light"/>
              </a:endParaRPr>
            </a:p>
            <a:p>
              <a:pPr>
                <a:defRPr/>
              </a:pPr>
              <a:r>
                <a:rPr lang="en-US" sz="2400" b="0" dirty="0">
                  <a:latin typeface="Gill Sans Light"/>
                  <a:cs typeface="Gill Sans Light"/>
                </a:rPr>
                <a:t> </a:t>
              </a:r>
            </a:p>
          </p:txBody>
        </p:sp>
        <p:sp>
          <p:nvSpPr>
            <p:cNvPr id="20489" name="Rectangle 5"/>
            <p:cNvSpPr>
              <a:spLocks noChangeArrowheads="1"/>
            </p:cNvSpPr>
            <p:nvPr/>
          </p:nvSpPr>
          <p:spPr bwMode="auto">
            <a:xfrm>
              <a:off x="1491" y="1690"/>
              <a:ext cx="858"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91" name="Rectangle 7"/>
            <p:cNvSpPr>
              <a:spLocks noChangeArrowheads="1"/>
            </p:cNvSpPr>
            <p:nvPr/>
          </p:nvSpPr>
          <p:spPr bwMode="auto">
            <a:xfrm>
              <a:off x="288" y="3168"/>
              <a:ext cx="2408" cy="7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dirty="0">
                  <a:latin typeface="Gill Sans Light"/>
                  <a:ea typeface="Gill Sans" charset="0"/>
                  <a:cs typeface="Gill Sans Light"/>
                </a:rPr>
                <a:t>Microprocessors have become smaller, denser, and more powerful</a:t>
              </a:r>
            </a:p>
          </p:txBody>
        </p:sp>
      </p:grpSp>
      <p:grpSp>
        <p:nvGrpSpPr>
          <p:cNvPr id="27651" name="Group 8"/>
          <p:cNvGrpSpPr>
            <a:grpSpLocks/>
          </p:cNvGrpSpPr>
          <p:nvPr/>
        </p:nvGrpSpPr>
        <p:grpSpPr bwMode="auto">
          <a:xfrm>
            <a:off x="200025" y="809625"/>
            <a:ext cx="4600575" cy="5748338"/>
            <a:chOff x="2784" y="528"/>
            <a:chExt cx="2898" cy="3621"/>
          </a:xfrm>
        </p:grpSpPr>
        <p:sp>
          <p:nvSpPr>
            <p:cNvPr id="20485" name="Rectangle 9"/>
            <p:cNvSpPr>
              <a:spLocks noChangeArrowheads="1"/>
            </p:cNvSpPr>
            <p:nvPr/>
          </p:nvSpPr>
          <p:spPr bwMode="auto">
            <a:xfrm>
              <a:off x="2898" y="2928"/>
              <a:ext cx="2784" cy="12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transistor density of semiconductor chips would double roughly every 18 months</a:t>
              </a:r>
            </a:p>
          </p:txBody>
        </p:sp>
        <p:pic>
          <p:nvPicPr>
            <p:cNvPr id="27653" name="Picture 10" descr="moo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4336875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1" name="Object 2"/>
          <p:cNvGraphicFramePr>
            <a:graphicFrameLocks noGrp="1" noChangeAspect="1"/>
          </p:cNvGraphicFramePr>
          <p:nvPr>
            <p:ph idx="1"/>
          </p:nvPr>
        </p:nvGraphicFramePr>
        <p:xfrm>
          <a:off x="6350" y="850900"/>
          <a:ext cx="9145588" cy="4964113"/>
        </p:xfrm>
        <a:graphic>
          <a:graphicData uri="http://schemas.openxmlformats.org/presentationml/2006/ole">
            <mc:AlternateContent xmlns:mc="http://schemas.openxmlformats.org/markup-compatibility/2006">
              <mc:Choice xmlns:v="urn:schemas-microsoft-com:vml" Requires="v">
                <p:oleObj spid="_x0000_s125973" name="Chart" r:id="rId4" imgW="8369300" imgH="4546600" progId="Excel.Chart.8">
                  <p:embed/>
                </p:oleObj>
              </mc:Choice>
              <mc:Fallback>
                <p:oleObj name="Chart" r:id="rId4" imgW="8369300" imgH="4546600" progId="Excel.Chart.8">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 y="850900"/>
                        <a:ext cx="9145588" cy="4964113"/>
                      </a:xfrm>
                      <a:prstGeom prst="rect">
                        <a:avLst/>
                      </a:prstGeom>
                      <a:noFill/>
                      <a:ln>
                        <a:noFill/>
                      </a:ln>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a:xfrm>
            <a:off x="0" y="152400"/>
            <a:ext cx="9067800" cy="533400"/>
          </a:xfrm>
        </p:spPr>
        <p:txBody>
          <a:bodyPr/>
          <a:lstStyle/>
          <a:p>
            <a:pPr>
              <a:defRPr/>
            </a:pPr>
            <a:r>
              <a:rPr lang="en-US">
                <a:latin typeface="Gill Sans Light" charset="0"/>
                <a:ea typeface="ＭＳ Ｐゴシック" charset="0"/>
                <a:cs typeface="Gill Sans Light" charset="0"/>
              </a:rPr>
              <a:t>New Challenge: Slowdown in Joy’s law of Performance</a:t>
            </a:r>
          </a:p>
        </p:txBody>
      </p:sp>
      <p:sp>
        <p:nvSpPr>
          <p:cNvPr id="22532" name="Text Box 4"/>
          <p:cNvSpPr txBox="1">
            <a:spLocks noChangeArrowheads="1"/>
          </p:cNvSpPr>
          <p:nvPr/>
        </p:nvSpPr>
        <p:spPr bwMode="auto">
          <a:xfrm>
            <a:off x="152400" y="5622925"/>
            <a:ext cx="4326826"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eaLnBrk="1" hangingPunct="1">
              <a:lnSpc>
                <a:spcPct val="100000"/>
              </a:lnSpc>
              <a:spcBef>
                <a:spcPct val="0"/>
              </a:spcBef>
              <a:buSzTx/>
              <a:defRPr/>
            </a:pPr>
            <a:r>
              <a:rPr lang="en-US" altLang="en-US" sz="2000" b="0" dirty="0">
                <a:latin typeface="Gill Sans Light"/>
                <a:ea typeface="Gill Sans" charset="0"/>
                <a:cs typeface="Gill Sans Light"/>
              </a:rPr>
              <a:t> VAX	        : 25%/year 1978 to 1986</a:t>
            </a:r>
          </a:p>
          <a:p>
            <a:pPr eaLnBrk="1" hangingPunct="1">
              <a:lnSpc>
                <a:spcPct val="100000"/>
              </a:lnSpc>
              <a:spcBef>
                <a:spcPct val="0"/>
              </a:spcBef>
              <a:buSzTx/>
              <a:defRPr/>
            </a:pPr>
            <a:r>
              <a:rPr lang="en-US" altLang="en-US" sz="2000" b="0" dirty="0">
                <a:latin typeface="Gill Sans Light"/>
                <a:ea typeface="Gill Sans" charset="0"/>
                <a:cs typeface="Gill Sans Light"/>
              </a:rPr>
              <a:t> RISC + x86  : 52%/year 1986 to 2002</a:t>
            </a:r>
          </a:p>
          <a:p>
            <a:pPr eaLnBrk="1" hangingPunct="1">
              <a:lnSpc>
                <a:spcPct val="100000"/>
              </a:lnSpc>
              <a:spcBef>
                <a:spcPct val="0"/>
              </a:spcBef>
              <a:buSzTx/>
              <a:defRPr/>
            </a:pPr>
            <a:r>
              <a:rPr lang="en-US" altLang="en-US" sz="2000" b="0" dirty="0">
                <a:latin typeface="Gill Sans Light"/>
                <a:ea typeface="Gill Sans" charset="0"/>
                <a:cs typeface="Gill Sans Light"/>
              </a:rPr>
              <a:t> RISC + x86  : ??%/year 2002 to present</a:t>
            </a:r>
          </a:p>
        </p:txBody>
      </p:sp>
      <p:sp>
        <p:nvSpPr>
          <p:cNvPr id="22533" name="Text Box 5"/>
          <p:cNvSpPr txBox="1">
            <a:spLocks noChangeArrowheads="1"/>
          </p:cNvSpPr>
          <p:nvPr/>
        </p:nvSpPr>
        <p:spPr bwMode="auto">
          <a:xfrm>
            <a:off x="1143000" y="1143000"/>
            <a:ext cx="4979988"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600" b="0"/>
              <a:t>From Hennessy and Patterson, </a:t>
            </a:r>
            <a:r>
              <a:rPr lang="en-US" altLang="en-US" sz="1600" b="0" i="1"/>
              <a:t>Computer Architecture: A Quantitative Approach</a:t>
            </a:r>
            <a:r>
              <a:rPr lang="en-US" altLang="en-US" sz="1600" b="0"/>
              <a:t>, 4th edition, Sept. 15, 2006</a:t>
            </a:r>
          </a:p>
        </p:txBody>
      </p:sp>
      <p:sp>
        <p:nvSpPr>
          <p:cNvPr id="297990" name="Text Box 6"/>
          <p:cNvSpPr txBox="1">
            <a:spLocks noChangeArrowheads="1"/>
          </p:cNvSpPr>
          <p:nvPr/>
        </p:nvSpPr>
        <p:spPr bwMode="auto">
          <a:xfrm>
            <a:off x="4572000" y="3733800"/>
            <a:ext cx="441960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Gill Sans" charset="0"/>
                <a:ea typeface="ＭＳ Ｐゴシック" charset="0"/>
                <a:cs typeface="Gill Sans" charset="0"/>
              </a:defRPr>
            </a:lvl1pPr>
            <a:lvl2pPr marL="742950" indent="-285750">
              <a:defRPr sz="2200">
                <a:solidFill>
                  <a:schemeClr val="tx1"/>
                </a:solidFill>
                <a:latin typeface="Gill Sans" charset="0"/>
                <a:ea typeface="Gill Sans" charset="0"/>
                <a:cs typeface="Gill Sans" charset="0"/>
              </a:defRPr>
            </a:lvl2pPr>
            <a:lvl3pPr>
              <a:defRPr sz="2000">
                <a:solidFill>
                  <a:schemeClr val="tx1"/>
                </a:solidFill>
                <a:latin typeface="Gill Sans" charset="0"/>
                <a:ea typeface="Gill Sans" charset="0"/>
                <a:cs typeface="Gill Sans" charset="0"/>
              </a:defRPr>
            </a:lvl3pPr>
            <a:lvl4pPr marL="1600200" indent="-228600">
              <a:defRPr sz="2000">
                <a:solidFill>
                  <a:schemeClr val="tx1"/>
                </a:solidFill>
                <a:latin typeface="Gill Sans" charset="0"/>
                <a:ea typeface="Gill Sans" charset="0"/>
                <a:cs typeface="Gill Sans" charset="0"/>
              </a:defRPr>
            </a:lvl4pPr>
            <a:lvl5pPr marL="2057400" indent="-228600">
              <a:defRPr sz="2000">
                <a:solidFill>
                  <a:schemeClr val="tx1"/>
                </a:solidFill>
                <a:latin typeface="Gill Sans" charset="0"/>
                <a:ea typeface="Gill Sans" charset="0"/>
                <a:cs typeface="Gill Sans" charset="0"/>
              </a:defRPr>
            </a:lvl5pPr>
            <a:lvl6pPr marL="2514600" indent="-228600">
              <a:defRPr sz="2000">
                <a:solidFill>
                  <a:schemeClr val="tx1"/>
                </a:solidFill>
                <a:latin typeface="Gill Sans" charset="0"/>
                <a:ea typeface="Gill Sans" charset="0"/>
                <a:cs typeface="Gill Sans" charset="0"/>
              </a:defRPr>
            </a:lvl6pPr>
            <a:lvl7pPr marL="2971800" indent="-228600">
              <a:defRPr sz="2000">
                <a:solidFill>
                  <a:schemeClr val="tx1"/>
                </a:solidFill>
                <a:latin typeface="Gill Sans" charset="0"/>
                <a:ea typeface="Gill Sans" charset="0"/>
                <a:cs typeface="Gill Sans" charset="0"/>
              </a:defRPr>
            </a:lvl7pPr>
            <a:lvl8pPr marL="3429000" indent="-228600">
              <a:defRPr sz="2000">
                <a:solidFill>
                  <a:schemeClr val="tx1"/>
                </a:solidFill>
                <a:latin typeface="Gill Sans" charset="0"/>
                <a:ea typeface="Gill Sans" charset="0"/>
                <a:cs typeface="Gill Sans" charset="0"/>
              </a:defRPr>
            </a:lvl8pPr>
            <a:lvl9pPr marL="3886200" indent="-228600">
              <a:defRPr sz="2000">
                <a:solidFill>
                  <a:schemeClr val="tx1"/>
                </a:solidFill>
                <a:latin typeface="Gill Sans" charset="0"/>
                <a:ea typeface="Gill Sans" charset="0"/>
                <a:cs typeface="Gill Sans" charset="0"/>
              </a:defRPr>
            </a:lvl9pPr>
          </a:lstStyle>
          <a:p>
            <a:pPr>
              <a:defRPr/>
            </a:pPr>
            <a:r>
              <a:rPr lang="en-US" b="0">
                <a:solidFill>
                  <a:srgbClr val="FF0000"/>
                </a:solidFill>
                <a:sym typeface="Symbol" charset="0"/>
              </a:rPr>
              <a:t> </a:t>
            </a:r>
            <a:r>
              <a:rPr lang="en-US" b="0">
                <a:solidFill>
                  <a:srgbClr val="FF0000"/>
                </a:solidFill>
              </a:rPr>
              <a:t>Sea change in chip design: multiple “cores” or processors per chip</a:t>
            </a:r>
          </a:p>
        </p:txBody>
      </p:sp>
      <p:sp>
        <p:nvSpPr>
          <p:cNvPr id="22535" name="Text Box 7"/>
          <p:cNvSpPr txBox="1">
            <a:spLocks noChangeArrowheads="1"/>
          </p:cNvSpPr>
          <p:nvPr/>
        </p:nvSpPr>
        <p:spPr bwMode="auto">
          <a:xfrm>
            <a:off x="8686800" y="898525"/>
            <a:ext cx="495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a:solidFill>
                  <a:srgbClr val="FF0000"/>
                </a:solidFill>
              </a:rPr>
              <a:t>3X</a:t>
            </a:r>
          </a:p>
        </p:txBody>
      </p:sp>
      <p:sp>
        <p:nvSpPr>
          <p:cNvPr id="22536" name="Line 8"/>
          <p:cNvSpPr>
            <a:spLocks noChangeShapeType="1"/>
          </p:cNvSpPr>
          <p:nvPr/>
        </p:nvSpPr>
        <p:spPr bwMode="auto">
          <a:xfrm>
            <a:off x="8763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21322243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a:defRPr/>
            </a:pPr>
            <a:r>
              <a:rPr lang="en-US" altLang="en-US">
                <a:latin typeface="Gill Sans Light" charset="0"/>
                <a:cs typeface="Gill Sans Light" charset="0"/>
              </a:rPr>
              <a:t>Another Challenge: Power Density</a:t>
            </a:r>
          </a:p>
        </p:txBody>
      </p:sp>
      <p:sp>
        <p:nvSpPr>
          <p:cNvPr id="305158" name="Rectangle 6"/>
          <p:cNvSpPr>
            <a:spLocks noGrp="1" noChangeArrowheads="1"/>
          </p:cNvSpPr>
          <p:nvPr>
            <p:ph type="body" idx="1"/>
          </p:nvPr>
        </p:nvSpPr>
        <p:spPr>
          <a:xfrm>
            <a:off x="228600" y="4495800"/>
            <a:ext cx="8686800" cy="2133600"/>
          </a:xfrm>
        </p:spPr>
        <p:txBody>
          <a:bodyPr/>
          <a:lstStyle/>
          <a:p>
            <a:pPr>
              <a:defRPr/>
            </a:pPr>
            <a:r>
              <a:rPr lang="en-US" dirty="0">
                <a:ea typeface="ＭＳ Ｐゴシック" charset="0"/>
              </a:rPr>
              <a:t>Moore’s law extrapolation</a:t>
            </a:r>
          </a:p>
          <a:p>
            <a:pPr lvl="1">
              <a:defRPr/>
            </a:pPr>
            <a:r>
              <a:rPr lang="en-US" dirty="0">
                <a:ea typeface="ＭＳ Ｐゴシック" charset="0"/>
              </a:rPr>
              <a:t>Potential power density reaching amazing levels!</a:t>
            </a:r>
          </a:p>
          <a:p>
            <a:pPr>
              <a:defRPr/>
            </a:pPr>
            <a:r>
              <a:rPr lang="en-US" dirty="0">
                <a:ea typeface="ＭＳ Ｐゴシック" charset="0"/>
              </a:rPr>
              <a:t>Flip side: battery life very important</a:t>
            </a:r>
          </a:p>
          <a:p>
            <a:pPr lvl="1">
              <a:defRPr/>
            </a:pPr>
            <a:r>
              <a:rPr lang="en-US" dirty="0">
                <a:ea typeface="ＭＳ Ｐゴシック" charset="0"/>
              </a:rPr>
              <a:t>Moore’s law can yield more functionality at equivalent </a:t>
            </a:r>
            <a:br>
              <a:rPr lang="en-US" dirty="0">
                <a:ea typeface="ＭＳ Ｐゴシック" charset="0"/>
              </a:rPr>
            </a:br>
            <a:r>
              <a:rPr lang="en-US" dirty="0">
                <a:ea typeface="ＭＳ Ｐゴシック" charset="0"/>
              </a:rPr>
              <a:t>(or less) total energy consumption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6800" y="731838"/>
            <a:ext cx="6248400" cy="382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22103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05158">
                                            <p:txEl>
                                              <p:pRg st="0" end="0"/>
                                            </p:txEl>
                                          </p:spTgt>
                                        </p:tgtEl>
                                        <p:attrNameLst>
                                          <p:attrName>style.visibility</p:attrName>
                                        </p:attrNameLst>
                                      </p:cBhvr>
                                      <p:to>
                                        <p:strVal val="visible"/>
                                      </p:to>
                                    </p:set>
                                    <p:anim calcmode="lin" valueType="num">
                                      <p:cBhvr additive="base">
                                        <p:cTn id="11"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05158">
                                            <p:txEl>
                                              <p:pRg st="1" end="1"/>
                                            </p:txEl>
                                          </p:spTgt>
                                        </p:tgtEl>
                                        <p:attrNameLst>
                                          <p:attrName>style.visibility</p:attrName>
                                        </p:attrNameLst>
                                      </p:cBhvr>
                                      <p:to>
                                        <p:strVal val="visible"/>
                                      </p:to>
                                    </p:set>
                                    <p:anim calcmode="lin" valueType="num">
                                      <p:cBhvr additive="base">
                                        <p:cTn id="15"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Title 4"/>
          <p:cNvSpPr>
            <a:spLocks noGrp="1"/>
          </p:cNvSpPr>
          <p:nvPr>
            <p:ph type="title"/>
          </p:nvPr>
        </p:nvSpPr>
        <p:spPr/>
        <p:txBody>
          <a:bodyPr/>
          <a:lstStyle/>
          <a:p>
            <a:pPr>
              <a:defRPr/>
            </a:pPr>
            <a:r>
              <a:rPr lang="en-US" altLang="en-US">
                <a:latin typeface="Gill Sans Light" charset="0"/>
                <a:cs typeface="Gill Sans Light" charset="0"/>
              </a:rPr>
              <a:t>People-to-Computer Ratio Over Time</a:t>
            </a:r>
          </a:p>
        </p:txBody>
      </p:sp>
      <p:sp>
        <p:nvSpPr>
          <p:cNvPr id="21507" name="Rectangle 6"/>
          <p:cNvSpPr>
            <a:spLocks noGrp="1" noChangeArrowheads="1"/>
          </p:cNvSpPr>
          <p:nvPr>
            <p:ph type="body" idx="1"/>
          </p:nvPr>
        </p:nvSpPr>
        <p:spPr>
          <a:xfrm>
            <a:off x="685800" y="5638800"/>
            <a:ext cx="7924800" cy="838200"/>
          </a:xfrm>
        </p:spPr>
        <p:txBody>
          <a:bodyPr/>
          <a:lstStyle/>
          <a:p>
            <a:pPr>
              <a:defRPr/>
            </a:pPr>
            <a:r>
              <a:rPr lang="en-US" altLang="en-US" dirty="0">
                <a:solidFill>
                  <a:schemeClr val="hlink"/>
                </a:solidFill>
              </a:rPr>
              <a:t>Today: multiple CPUs/person!</a:t>
            </a:r>
          </a:p>
          <a:p>
            <a:pPr lvl="1">
              <a:defRPr/>
            </a:pPr>
            <a:r>
              <a:rPr lang="en-US" altLang="en-US" dirty="0">
                <a:solidFill>
                  <a:schemeClr val="hlink"/>
                </a:solidFill>
              </a:rPr>
              <a:t>Approaching 100s?</a:t>
            </a:r>
          </a:p>
        </p:txBody>
      </p:sp>
      <p:pic>
        <p:nvPicPr>
          <p:cNvPr id="21508" name="Content Placeholder 6" descr="Ratio - Culler.png"/>
          <p:cNvPicPr>
            <a:picLocks noGrp="1" noChangeAspect="1"/>
          </p:cNvPicPr>
          <p:nvPr>
            <p:ph idx="4294967295"/>
          </p:nvPr>
        </p:nvPicPr>
        <p:blipFill>
          <a:blip r:embed="rId3" cstate="email">
            <a:extLst>
              <a:ext uri="{28A0092B-C50C-407E-A947-70E740481C1C}">
                <a14:useLocalDpi xmlns:a14="http://schemas.microsoft.com/office/drawing/2010/main" val="0"/>
              </a:ext>
            </a:extLst>
          </a:blip>
          <a:srcRect l="3731" t="18130" r="6715" b="16199"/>
          <a:stretch>
            <a:fillRect/>
          </a:stretch>
        </p:blipFill>
        <p:spPr>
          <a:xfrm>
            <a:off x="304800" y="838200"/>
            <a:ext cx="8382000" cy="4749800"/>
          </a:xfrm>
        </p:spPr>
      </p:pic>
      <p:sp>
        <p:nvSpPr>
          <p:cNvPr id="28676" name="Rectangle 8"/>
          <p:cNvSpPr>
            <a:spLocks noChangeArrowheads="1"/>
          </p:cNvSpPr>
          <p:nvPr/>
        </p:nvSpPr>
        <p:spPr bwMode="auto">
          <a:xfrm>
            <a:off x="3886200" y="838200"/>
            <a:ext cx="1371600" cy="609600"/>
          </a:xfrm>
          <a:prstGeom prst="rect">
            <a:avLst/>
          </a:prstGeom>
          <a:solidFill>
            <a:schemeClr val="bg1"/>
          </a:solidFill>
          <a:ln w="57150">
            <a:solidFill>
              <a:schemeClr val="bg1"/>
            </a:solidFill>
            <a:round/>
            <a:headEnd/>
            <a:tailEnd/>
          </a:ln>
        </p:spPr>
        <p:txBody>
          <a:bodyPr/>
          <a:lstStyle/>
          <a:p>
            <a:endParaRPr lang="en-US">
              <a:latin typeface="Gill Sans"/>
              <a:cs typeface="Gill Sans"/>
            </a:endParaRPr>
          </a:p>
        </p:txBody>
      </p:sp>
      <p:sp>
        <p:nvSpPr>
          <p:cNvPr id="28677" name="TextBox 7"/>
          <p:cNvSpPr txBox="1">
            <a:spLocks noChangeArrowheads="1"/>
          </p:cNvSpPr>
          <p:nvPr/>
        </p:nvSpPr>
        <p:spPr bwMode="auto">
          <a:xfrm>
            <a:off x="3276600" y="1143000"/>
            <a:ext cx="19272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a:cs typeface="Gill Sans"/>
              </a:rPr>
              <a:t>From David Culler</a:t>
            </a:r>
          </a:p>
        </p:txBody>
      </p:sp>
    </p:spTree>
    <p:extLst>
      <p:ext uri="{BB962C8B-B14F-4D97-AF65-F5344CB8AC3E}">
        <p14:creationId xmlns:p14="http://schemas.microsoft.com/office/powerpoint/2010/main" val="274555363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defRPr/>
            </a:pPr>
            <a:r>
              <a:rPr lang="en-US" altLang="en-US" dirty="0">
                <a:latin typeface="Gill Sans Light" charset="0"/>
                <a:cs typeface="Gill Sans Light" charset="0"/>
              </a:rPr>
              <a:t>Instructor: Ion Stoica</a:t>
            </a:r>
          </a:p>
        </p:txBody>
      </p:sp>
      <p:sp>
        <p:nvSpPr>
          <p:cNvPr id="18435" name="Content Placeholder 2"/>
          <p:cNvSpPr>
            <a:spLocks noGrp="1"/>
          </p:cNvSpPr>
          <p:nvPr>
            <p:ph idx="1"/>
          </p:nvPr>
        </p:nvSpPr>
        <p:spPr>
          <a:xfrm>
            <a:off x="304800" y="990600"/>
            <a:ext cx="8763000" cy="5181600"/>
          </a:xfrm>
        </p:spPr>
        <p:txBody>
          <a:bodyPr/>
          <a:lstStyle/>
          <a:p>
            <a:pPr>
              <a:defRPr/>
            </a:pPr>
            <a:r>
              <a:rPr lang="en-US" dirty="0">
                <a:ea typeface="ＭＳ Ｐゴシック" charset="0"/>
              </a:rPr>
              <a:t>465 Soda Hall (RISE Lab)</a:t>
            </a:r>
          </a:p>
          <a:p>
            <a:pPr>
              <a:defRPr/>
            </a:pPr>
            <a:r>
              <a:rPr lang="en-US" dirty="0">
                <a:ea typeface="ＭＳ Ｐゴシック" charset="0"/>
              </a:rPr>
              <a:t>Web: </a:t>
            </a:r>
            <a:r>
              <a:rPr lang="en-US" dirty="0">
                <a:ea typeface="ＭＳ Ｐゴシック" charset="0"/>
                <a:hlinkClick r:id="rId3"/>
              </a:rPr>
              <a:t>http://www.cs.berkeley.edu/~istoica/</a:t>
            </a:r>
            <a:endParaRPr lang="en-US" dirty="0">
              <a:ea typeface="ＭＳ Ｐゴシック" charset="0"/>
            </a:endParaRPr>
          </a:p>
          <a:p>
            <a:pPr>
              <a:defRPr/>
            </a:pPr>
            <a:r>
              <a:rPr lang="en-US" dirty="0">
                <a:ea typeface="ＭＳ Ｐゴシック" charset="0"/>
              </a:rPr>
              <a:t>Office hours (tentative): </a:t>
            </a:r>
          </a:p>
          <a:p>
            <a:pPr lvl="1">
              <a:defRPr/>
            </a:pPr>
            <a:r>
              <a:rPr lang="en-US" dirty="0">
                <a:ea typeface="ＭＳ Ｐゴシック" charset="0"/>
              </a:rPr>
              <a:t>Mondays 1-2pm, and Thursdays 11-12pm in 465F Soda</a:t>
            </a:r>
          </a:p>
          <a:p>
            <a:pPr lvl="2">
              <a:defRPr/>
            </a:pPr>
            <a:endParaRPr lang="en-US" sz="800" dirty="0">
              <a:ea typeface="ＭＳ Ｐゴシック" charset="0"/>
            </a:endParaRPr>
          </a:p>
          <a:p>
            <a:pPr lvl="2">
              <a:defRPr/>
            </a:pPr>
            <a:endParaRPr lang="en-US" sz="800" dirty="0">
              <a:ea typeface="ＭＳ Ｐゴシック" charset="0"/>
            </a:endParaRPr>
          </a:p>
          <a:p>
            <a:pPr>
              <a:defRPr/>
            </a:pPr>
            <a:r>
              <a:rPr lang="en-US" dirty="0">
                <a:ea typeface="ＭＳ Ｐゴシック" charset="0"/>
              </a:rPr>
              <a:t>Research areas:</a:t>
            </a:r>
          </a:p>
          <a:p>
            <a:pPr lvl="1">
              <a:defRPr/>
            </a:pPr>
            <a:r>
              <a:rPr lang="en-US" dirty="0">
                <a:ea typeface="ＭＳ Ｐゴシック" charset="0"/>
              </a:rPr>
              <a:t>ML systems (Ray, </a:t>
            </a:r>
            <a:r>
              <a:rPr lang="en-US" dirty="0" err="1">
                <a:ea typeface="ＭＳ Ｐゴシック" charset="0"/>
              </a:rPr>
              <a:t>Pywren</a:t>
            </a:r>
            <a:r>
              <a:rPr lang="en-US" dirty="0">
                <a:ea typeface="ＭＳ Ｐゴシック" charset="0"/>
              </a:rPr>
              <a:t>, Clipper, </a:t>
            </a:r>
            <a:r>
              <a:rPr lang="mr-IN" dirty="0">
                <a:ea typeface="ＭＳ Ｐゴシック" charset="0"/>
              </a:rPr>
              <a:t>…</a:t>
            </a:r>
            <a:r>
              <a:rPr lang="en-US" dirty="0">
                <a:ea typeface="ＭＳ Ｐゴシック" charset="0"/>
              </a:rPr>
              <a:t>)</a:t>
            </a:r>
          </a:p>
          <a:p>
            <a:pPr lvl="1">
              <a:defRPr/>
            </a:pPr>
            <a:r>
              <a:rPr lang="en-US" dirty="0">
                <a:ea typeface="ＭＳ Ｐゴシック" charset="0"/>
              </a:rPr>
              <a:t>Big Data systems (Apache Spark, Succinct, </a:t>
            </a:r>
            <a:r>
              <a:rPr lang="mr-IN" dirty="0">
                <a:ea typeface="ＭＳ Ｐゴシック" charset="0"/>
              </a:rPr>
              <a:t>…</a:t>
            </a:r>
            <a:r>
              <a:rPr lang="en-US" dirty="0">
                <a:ea typeface="ＭＳ Ｐゴシック" charset="0"/>
              </a:rPr>
              <a:t>)</a:t>
            </a:r>
          </a:p>
          <a:p>
            <a:pPr lvl="1">
              <a:defRPr/>
            </a:pPr>
            <a:r>
              <a:rPr lang="en-US" dirty="0">
                <a:ea typeface="ＭＳ Ｐゴシック" charset="0"/>
              </a:rPr>
              <a:t>Previous: Cloud computing (Apache </a:t>
            </a:r>
            <a:r>
              <a:rPr lang="en-US" dirty="0" err="1">
                <a:ea typeface="ＭＳ Ｐゴシック" charset="0"/>
              </a:rPr>
              <a:t>Mesos</a:t>
            </a:r>
            <a:r>
              <a:rPr lang="en-US" dirty="0">
                <a:ea typeface="ＭＳ Ｐゴシック" charset="0"/>
              </a:rPr>
              <a:t>, </a:t>
            </a:r>
            <a:r>
              <a:rPr lang="en-US" dirty="0" err="1">
                <a:ea typeface="ＭＳ Ｐゴシック" charset="0"/>
              </a:rPr>
              <a:t>Alluxio</a:t>
            </a:r>
            <a:r>
              <a:rPr lang="en-US" dirty="0">
                <a:ea typeface="ＭＳ Ｐゴシック" charset="0"/>
              </a:rPr>
              <a:t>), Peer-to-Peer networking (Chord), Networking </a:t>
            </a:r>
            <a:r>
              <a:rPr lang="en-US" dirty="0" err="1">
                <a:ea typeface="ＭＳ Ｐゴシック" charset="0"/>
              </a:rPr>
              <a:t>QoS</a:t>
            </a:r>
            <a:endParaRPr lang="en-US" dirty="0">
              <a:ea typeface="ＭＳ Ｐゴシック" charset="0"/>
            </a:endParaRPr>
          </a:p>
          <a:p>
            <a:pPr lvl="2">
              <a:defRPr/>
            </a:pPr>
            <a:endParaRPr lang="en-US" sz="800" dirty="0">
              <a:ea typeface="ＭＳ Ｐゴシック" charset="0"/>
            </a:endParaRPr>
          </a:p>
          <a:p>
            <a:pPr marL="0" indent="0">
              <a:buFontTx/>
              <a:buNone/>
              <a:defRPr/>
            </a:pPr>
            <a:endParaRPr lang="en-US" dirty="0">
              <a:ea typeface="ＭＳ Ｐゴシック" charset="0"/>
            </a:endParaRPr>
          </a:p>
        </p:txBody>
      </p:sp>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08819" y="59320"/>
            <a:ext cx="1239690" cy="18625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3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43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33400" y="177800"/>
            <a:ext cx="7504113" cy="584200"/>
          </a:xfrm>
        </p:spPr>
        <p:txBody>
          <a:bodyPr/>
          <a:lstStyle/>
          <a:p>
            <a:pPr>
              <a:defRPr/>
            </a:pPr>
            <a:r>
              <a:rPr lang="en-US" altLang="en-US">
                <a:latin typeface="Gill Sans Light" charset="0"/>
                <a:cs typeface="Gill Sans Light" charset="0"/>
              </a:rPr>
              <a:t>ManyCore Chips: The future is here</a:t>
            </a:r>
          </a:p>
        </p:txBody>
      </p:sp>
      <p:sp>
        <p:nvSpPr>
          <p:cNvPr id="2960387" name="Rectangle 3"/>
          <p:cNvSpPr>
            <a:spLocks noGrp="1" noChangeArrowheads="1"/>
          </p:cNvSpPr>
          <p:nvPr>
            <p:ph type="body" idx="1"/>
          </p:nvPr>
        </p:nvSpPr>
        <p:spPr>
          <a:xfrm>
            <a:off x="228600" y="4267200"/>
            <a:ext cx="8915400" cy="2362200"/>
          </a:xfrm>
        </p:spPr>
        <p:txBody>
          <a:bodyPr>
            <a:normAutofit/>
          </a:bodyPr>
          <a:lstStyle/>
          <a:p>
            <a:pPr>
              <a:lnSpc>
                <a:spcPct val="70000"/>
              </a:lnSpc>
              <a:defRPr/>
            </a:pPr>
            <a:r>
              <a:rPr lang="en-US" altLang="ja-JP" sz="2200" dirty="0">
                <a:ea typeface="ＭＳ Ｐゴシック" charset="0"/>
              </a:rPr>
              <a:t>Amazon X1 instances (2016)</a:t>
            </a:r>
          </a:p>
          <a:p>
            <a:pPr lvl="1">
              <a:lnSpc>
                <a:spcPct val="70000"/>
              </a:lnSpc>
              <a:defRPr/>
            </a:pPr>
            <a:r>
              <a:rPr lang="en-US" sz="1800" dirty="0">
                <a:ea typeface="ＭＳ Ｐゴシック" charset="0"/>
              </a:rPr>
              <a:t>128 virtual cores, 2 TB RAM</a:t>
            </a:r>
          </a:p>
          <a:p>
            <a:pPr>
              <a:lnSpc>
                <a:spcPct val="70000"/>
              </a:lnSpc>
              <a:defRPr/>
            </a:pPr>
            <a:r>
              <a:rPr lang="en-US" sz="2200" dirty="0">
                <a:ea typeface="ＭＳ Ｐゴシック" charset="0"/>
              </a:rPr>
              <a:t>How to program these?</a:t>
            </a:r>
          </a:p>
          <a:p>
            <a:pPr lvl="1">
              <a:lnSpc>
                <a:spcPct val="70000"/>
              </a:lnSpc>
              <a:defRPr/>
            </a:pPr>
            <a:r>
              <a:rPr lang="en-US" sz="2000" dirty="0">
                <a:ea typeface="ＭＳ Ｐゴシック" charset="0"/>
              </a:rPr>
              <a:t>Use 2 CPUs for video/audio</a:t>
            </a:r>
          </a:p>
          <a:p>
            <a:pPr lvl="1">
              <a:lnSpc>
                <a:spcPct val="70000"/>
              </a:lnSpc>
              <a:defRPr/>
            </a:pPr>
            <a:r>
              <a:rPr lang="en-US" sz="2000" dirty="0">
                <a:ea typeface="ＭＳ Ｐゴシック" charset="0"/>
              </a:rPr>
              <a:t>Use 1 for word processor, 1 for browser</a:t>
            </a:r>
          </a:p>
          <a:p>
            <a:pPr lvl="1">
              <a:lnSpc>
                <a:spcPct val="70000"/>
              </a:lnSpc>
              <a:defRPr/>
            </a:pPr>
            <a:r>
              <a:rPr lang="en-US" sz="2000" dirty="0">
                <a:ea typeface="ＭＳ Ｐゴシック" charset="0"/>
              </a:rPr>
              <a:t>76 for virus checking???</a:t>
            </a:r>
          </a:p>
          <a:p>
            <a:pPr>
              <a:lnSpc>
                <a:spcPct val="70000"/>
              </a:lnSpc>
              <a:defRPr/>
            </a:pPr>
            <a:r>
              <a:rPr lang="en-US" sz="2200" dirty="0">
                <a:solidFill>
                  <a:schemeClr val="hlink"/>
                </a:solidFill>
                <a:ea typeface="ＭＳ Ｐゴシック" charset="0"/>
              </a:rPr>
              <a:t>Parallelism must be exploited at all levels</a:t>
            </a:r>
          </a:p>
        </p:txBody>
      </p:sp>
      <p:sp>
        <p:nvSpPr>
          <p:cNvPr id="16" name="Content Placeholder 2"/>
          <p:cNvSpPr txBox="1">
            <a:spLocks/>
          </p:cNvSpPr>
          <p:nvPr/>
        </p:nvSpPr>
        <p:spPr bwMode="auto">
          <a:xfrm>
            <a:off x="1828800" y="685800"/>
            <a:ext cx="6248400"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dirty="0">
                <a:latin typeface="Gill Sans Light" charset="0"/>
                <a:cs typeface="Gill Sans Light" charset="0"/>
              </a:rPr>
              <a:t>Intel 80-core multicore chip (Feb 2007)</a:t>
            </a:r>
          </a:p>
          <a:p>
            <a:pPr lvl="1">
              <a:lnSpc>
                <a:spcPct val="85000"/>
              </a:lnSpc>
              <a:spcBef>
                <a:spcPts val="300"/>
              </a:spcBef>
              <a:buSzPct val="100000"/>
              <a:buFontTx/>
              <a:buChar char="–"/>
            </a:pPr>
            <a:r>
              <a:rPr lang="en-US" sz="1800" b="0" dirty="0">
                <a:latin typeface="Gill Sans Light" charset="0"/>
                <a:cs typeface="Gill Sans Light" charset="0"/>
              </a:rPr>
              <a:t>80 simple cores</a:t>
            </a:r>
          </a:p>
          <a:p>
            <a:pPr lvl="1">
              <a:lnSpc>
                <a:spcPct val="85000"/>
              </a:lnSpc>
              <a:spcBef>
                <a:spcPts val="300"/>
              </a:spcBef>
              <a:buSzPct val="100000"/>
              <a:buFontTx/>
              <a:buChar char="–"/>
            </a:pPr>
            <a:r>
              <a:rPr lang="en-US" sz="1800" b="0" dirty="0">
                <a:latin typeface="Gill Sans Light" charset="0"/>
                <a:cs typeface="Gill Sans Light" charset="0"/>
              </a:rPr>
              <a:t>Two FP-engines / core</a:t>
            </a:r>
          </a:p>
          <a:p>
            <a:pPr lvl="1">
              <a:lnSpc>
                <a:spcPct val="85000"/>
              </a:lnSpc>
              <a:spcBef>
                <a:spcPts val="300"/>
              </a:spcBef>
              <a:buSzPct val="100000"/>
              <a:buFontTx/>
              <a:buChar char="–"/>
            </a:pPr>
            <a:r>
              <a:rPr lang="en-US" sz="1800" b="0" dirty="0">
                <a:latin typeface="Gill Sans Light" charset="0"/>
                <a:cs typeface="Gill Sans Light" charset="0"/>
              </a:rPr>
              <a:t>Mesh-like network</a:t>
            </a:r>
          </a:p>
          <a:p>
            <a:pPr lvl="1">
              <a:lnSpc>
                <a:spcPct val="85000"/>
              </a:lnSpc>
              <a:spcBef>
                <a:spcPts val="300"/>
              </a:spcBef>
              <a:buSzPct val="100000"/>
              <a:buFontTx/>
              <a:buChar char="–"/>
            </a:pPr>
            <a:r>
              <a:rPr lang="en-US" sz="1800" b="0" dirty="0">
                <a:latin typeface="Gill Sans Light" charset="0"/>
                <a:cs typeface="Gill Sans Light" charset="0"/>
              </a:rPr>
              <a:t>100 million transistors</a:t>
            </a:r>
          </a:p>
          <a:p>
            <a:pPr lvl="1">
              <a:lnSpc>
                <a:spcPct val="85000"/>
              </a:lnSpc>
              <a:spcBef>
                <a:spcPts val="300"/>
              </a:spcBef>
              <a:buSzPct val="100000"/>
              <a:buFontTx/>
              <a:buChar char="–"/>
            </a:pPr>
            <a:r>
              <a:rPr lang="en-US" sz="1800" b="0" dirty="0">
                <a:latin typeface="Gill Sans Light" charset="0"/>
                <a:cs typeface="Gill Sans Light" charset="0"/>
              </a:rPr>
              <a:t>65nm feature size</a:t>
            </a:r>
          </a:p>
          <a:p>
            <a:pPr>
              <a:lnSpc>
                <a:spcPct val="85000"/>
              </a:lnSpc>
              <a:spcBef>
                <a:spcPts val="300"/>
              </a:spcBef>
              <a:buSzPct val="100000"/>
              <a:buFontTx/>
              <a:buChar char="•"/>
            </a:pPr>
            <a:r>
              <a:rPr lang="en-US" sz="2200" b="0" dirty="0">
                <a:latin typeface="Gill Sans Light" charset="0"/>
                <a:cs typeface="Gill Sans Light" charset="0"/>
              </a:rPr>
              <a:t>Intel Single-Chip Cloud </a:t>
            </a:r>
            <a:br>
              <a:rPr lang="en-US" sz="2200" b="0" dirty="0">
                <a:latin typeface="Gill Sans Light" charset="0"/>
                <a:cs typeface="Gill Sans Light" charset="0"/>
              </a:rPr>
            </a:br>
            <a:r>
              <a:rPr lang="en-US" sz="2200" b="0" dirty="0">
                <a:latin typeface="Gill Sans Light" charset="0"/>
                <a:cs typeface="Gill Sans Light" charset="0"/>
              </a:rPr>
              <a:t>Computer  (August 2010)</a:t>
            </a:r>
          </a:p>
          <a:p>
            <a:pPr lvl="1">
              <a:lnSpc>
                <a:spcPct val="85000"/>
              </a:lnSpc>
              <a:spcBef>
                <a:spcPts val="300"/>
              </a:spcBef>
              <a:buSzPct val="100000"/>
              <a:buFontTx/>
              <a:buChar char="–"/>
            </a:pPr>
            <a:r>
              <a:rPr lang="en-US" sz="1800" b="0" dirty="0">
                <a:latin typeface="Gill Sans Light" charset="0"/>
                <a:cs typeface="Gill Sans Light" charset="0"/>
              </a:rPr>
              <a:t>24 “tiles” with two cores/tile </a:t>
            </a:r>
          </a:p>
          <a:p>
            <a:pPr lvl="1">
              <a:lnSpc>
                <a:spcPct val="85000"/>
              </a:lnSpc>
              <a:spcBef>
                <a:spcPts val="300"/>
              </a:spcBef>
              <a:buSzPct val="100000"/>
              <a:buFontTx/>
              <a:buChar char="–"/>
            </a:pPr>
            <a:r>
              <a:rPr lang="en-US" sz="1800" b="0" dirty="0">
                <a:latin typeface="Gill Sans Light" charset="0"/>
                <a:cs typeface="Gill Sans Light" charset="0"/>
              </a:rPr>
              <a:t>24-router mesh network </a:t>
            </a:r>
          </a:p>
          <a:p>
            <a:pPr lvl="1">
              <a:lnSpc>
                <a:spcPct val="85000"/>
              </a:lnSpc>
              <a:spcBef>
                <a:spcPts val="300"/>
              </a:spcBef>
              <a:buSzPct val="100000"/>
              <a:buFontTx/>
              <a:buChar char="–"/>
            </a:pPr>
            <a:r>
              <a:rPr lang="en-US" sz="1800" b="0" dirty="0">
                <a:latin typeface="Gill Sans Light" charset="0"/>
                <a:cs typeface="Gill Sans Light" charset="0"/>
              </a:rPr>
              <a:t>4 DDR3 memory controllers</a:t>
            </a:r>
          </a:p>
          <a:p>
            <a:pPr lvl="1">
              <a:lnSpc>
                <a:spcPct val="85000"/>
              </a:lnSpc>
              <a:spcBef>
                <a:spcPts val="300"/>
              </a:spcBef>
              <a:buSzPct val="100000"/>
              <a:buFontTx/>
              <a:buChar char="–"/>
            </a:pPr>
            <a:r>
              <a:rPr lang="en-US" sz="1800" b="0" dirty="0">
                <a:latin typeface="Gill Sans Light" charset="0"/>
                <a:cs typeface="Gill Sans Light" charset="0"/>
              </a:rPr>
              <a:t>Hardware support for message-passing </a:t>
            </a:r>
          </a:p>
          <a:p>
            <a:pPr>
              <a:lnSpc>
                <a:spcPct val="85000"/>
              </a:lnSpc>
              <a:spcBef>
                <a:spcPts val="300"/>
              </a:spcBef>
              <a:buSzPct val="100000"/>
              <a:buFontTx/>
              <a:buChar char="•"/>
            </a:pPr>
            <a:endParaRPr lang="en-US" b="0" dirty="0">
              <a:latin typeface="Gill Sans Light" charset="0"/>
              <a:cs typeface="Gill Sans Light" charset="0"/>
            </a:endParaRPr>
          </a:p>
          <a:p>
            <a:pPr lvl="1">
              <a:lnSpc>
                <a:spcPct val="85000"/>
              </a:lnSpc>
              <a:spcBef>
                <a:spcPts val="300"/>
              </a:spcBef>
              <a:buSzPct val="100000"/>
              <a:buFontTx/>
              <a:buChar char="–"/>
            </a:pPr>
            <a:endParaRPr lang="en-US" sz="1800" b="0" dirty="0">
              <a:latin typeface="Gill Sans Light" charset="0"/>
              <a:cs typeface="Gill Sans Light" charset="0"/>
            </a:endParaRPr>
          </a:p>
        </p:txBody>
      </p:sp>
      <p:grpSp>
        <p:nvGrpSpPr>
          <p:cNvPr id="19" name="Group 18"/>
          <p:cNvGrpSpPr>
            <a:grpSpLocks/>
          </p:cNvGrpSpPr>
          <p:nvPr/>
        </p:nvGrpSpPr>
        <p:grpSpPr bwMode="auto">
          <a:xfrm>
            <a:off x="131763" y="1273175"/>
            <a:ext cx="1979612" cy="2492375"/>
            <a:chOff x="132522" y="1146930"/>
            <a:chExt cx="1979302" cy="2491620"/>
          </a:xfrm>
        </p:grpSpPr>
        <p:pic>
          <p:nvPicPr>
            <p:cNvPr id="348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pic>
        <p:sp>
          <p:nvSpPr>
            <p:cNvPr id="3482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grpSp>
        <p:nvGrpSpPr>
          <p:cNvPr id="20" name="Group 19"/>
          <p:cNvGrpSpPr>
            <a:grpSpLocks/>
          </p:cNvGrpSpPr>
          <p:nvPr/>
        </p:nvGrpSpPr>
        <p:grpSpPr bwMode="auto">
          <a:xfrm>
            <a:off x="5021263" y="1066800"/>
            <a:ext cx="4122737" cy="2605088"/>
            <a:chOff x="5020666" y="975827"/>
            <a:chExt cx="4123334" cy="2605573"/>
          </a:xfrm>
        </p:grpSpPr>
        <p:pic>
          <p:nvPicPr>
            <p:cNvPr id="348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482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spTree>
    <p:extLst>
      <p:ext uri="{BB962C8B-B14F-4D97-AF65-F5344CB8AC3E}">
        <p14:creationId xmlns:p14="http://schemas.microsoft.com/office/powerpoint/2010/main" val="2165298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960387">
                                            <p:txEl>
                                              <p:pRg st="2" end="2"/>
                                            </p:txEl>
                                          </p:spTgt>
                                        </p:tgtEl>
                                        <p:attrNameLst>
                                          <p:attrName>style.visibility</p:attrName>
                                        </p:attrNameLst>
                                      </p:cBhvr>
                                      <p:to>
                                        <p:strVal val="visible"/>
                                      </p:to>
                                    </p:set>
                                    <p:anim calcmode="lin" valueType="num">
                                      <p:cBhvr additive="base">
                                        <p:cTn id="51"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960387">
                                            <p:txEl>
                                              <p:pRg st="3" end="3"/>
                                            </p:txEl>
                                          </p:spTgt>
                                        </p:tgtEl>
                                        <p:attrNameLst>
                                          <p:attrName>style.visibility</p:attrName>
                                        </p:attrNameLst>
                                      </p:cBhvr>
                                      <p:to>
                                        <p:strVal val="visible"/>
                                      </p:to>
                                    </p:set>
                                    <p:anim calcmode="lin" valueType="num">
                                      <p:cBhvr additive="base">
                                        <p:cTn id="55"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2960387">
                                            <p:txEl>
                                              <p:pRg st="3" end="3"/>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960387">
                                            <p:txEl>
                                              <p:pRg st="5" end="5"/>
                                            </p:txEl>
                                          </p:spTgt>
                                        </p:tgtEl>
                                        <p:attrNameLst>
                                          <p:attrName>style.visibility</p:attrName>
                                        </p:attrNameLst>
                                      </p:cBhvr>
                                      <p:to>
                                        <p:strVal val="visible"/>
                                      </p:to>
                                    </p:set>
                                    <p:anim calcmode="lin" valueType="num">
                                      <p:cBhvr additive="base">
                                        <p:cTn id="63"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9603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ea typeface="ＭＳ Ｐゴシック" charset="0"/>
              </a:rPr>
              <a:t>The End of Moore</a:t>
            </a:r>
            <a:r>
              <a:rPr lang="ja-JP" altLang="en-US">
                <a:ea typeface="ＭＳ Ｐゴシック" charset="0"/>
              </a:rPr>
              <a:t>’</a:t>
            </a:r>
            <a:r>
              <a:rPr lang="en-US">
                <a:ea typeface="ＭＳ Ｐゴシック" charset="0"/>
              </a:rPr>
              <a:t>s Law…</a:t>
            </a:r>
          </a:p>
        </p:txBody>
      </p:sp>
      <p:sp>
        <p:nvSpPr>
          <p:cNvPr id="3" name="Content Placeholder 2"/>
          <p:cNvSpPr>
            <a:spLocks noGrp="1"/>
          </p:cNvSpPr>
          <p:nvPr>
            <p:ph idx="1"/>
          </p:nvPr>
        </p:nvSpPr>
        <p:spPr>
          <a:xfrm>
            <a:off x="609600" y="3200400"/>
            <a:ext cx="7924800" cy="2971800"/>
          </a:xfrm>
        </p:spPr>
        <p:txBody>
          <a:bodyPr/>
          <a:lstStyle/>
          <a:p>
            <a:pPr>
              <a:defRPr/>
            </a:pPr>
            <a:r>
              <a:rPr lang="en-US" dirty="0">
                <a:ea typeface="ＭＳ Ｐゴシック" charset="0"/>
              </a:rPr>
              <a:t>Moore</a:t>
            </a:r>
            <a:r>
              <a:rPr lang="ja-JP" altLang="en-US" dirty="0">
                <a:ea typeface="ＭＳ Ｐゴシック" charset="0"/>
              </a:rPr>
              <a:t>’</a:t>
            </a:r>
            <a:r>
              <a:rPr lang="en-US" dirty="0">
                <a:ea typeface="ＭＳ Ｐゴシック" charset="0"/>
              </a:rPr>
              <a:t>s Law has (officially) ended -- Feb 2016</a:t>
            </a:r>
          </a:p>
          <a:p>
            <a:pPr lvl="1">
              <a:defRPr/>
            </a:pPr>
            <a:r>
              <a:rPr lang="en-US" dirty="0">
                <a:ea typeface="ＭＳ Ｐゴシック" charset="0"/>
              </a:rPr>
              <a:t>No longer getting 2 x transistors/chip every 18 months…</a:t>
            </a:r>
          </a:p>
          <a:p>
            <a:pPr lvl="1">
              <a:defRPr/>
            </a:pPr>
            <a:r>
              <a:rPr lang="en-US" dirty="0">
                <a:ea typeface="ＭＳ Ｐゴシック" charset="0"/>
              </a:rPr>
              <a:t>or even every 24 months</a:t>
            </a:r>
          </a:p>
          <a:p>
            <a:pPr>
              <a:defRPr/>
            </a:pPr>
            <a:r>
              <a:rPr lang="en-US" dirty="0">
                <a:ea typeface="ＭＳ Ｐゴシック" charset="0"/>
              </a:rPr>
              <a:t>May have only 2-3 smallest geometry fabrication plants left:</a:t>
            </a:r>
          </a:p>
          <a:p>
            <a:pPr lvl="1">
              <a:defRPr/>
            </a:pPr>
            <a:r>
              <a:rPr lang="en-US" dirty="0">
                <a:ea typeface="ＭＳ Ｐゴシック" charset="0"/>
              </a:rPr>
              <a:t> Intel and Samsung and/or TSMC</a:t>
            </a:r>
          </a:p>
          <a:p>
            <a:pPr>
              <a:defRPr/>
            </a:pPr>
            <a:r>
              <a:rPr lang="en-US" dirty="0">
                <a:ea typeface="ＭＳ Ｐゴシック" charset="0"/>
              </a:rPr>
              <a:t>Vendors moving to 3D stacked chips</a:t>
            </a:r>
          </a:p>
          <a:p>
            <a:pPr lvl="1">
              <a:defRPr/>
            </a:pPr>
            <a:r>
              <a:rPr lang="en-US" dirty="0">
                <a:ea typeface="ＭＳ Ｐゴシック" charset="0"/>
              </a:rPr>
              <a:t>More layers in old geometries</a:t>
            </a:r>
          </a:p>
        </p:txBody>
      </p:sp>
      <p:sp>
        <p:nvSpPr>
          <p:cNvPr id="35843" name="TextBox 5"/>
          <p:cNvSpPr txBox="1">
            <a:spLocks noChangeArrowheads="1"/>
          </p:cNvSpPr>
          <p:nvPr/>
        </p:nvSpPr>
        <p:spPr bwMode="auto">
          <a:xfrm>
            <a:off x="373063" y="6064250"/>
            <a:ext cx="85423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hlinkClick r:id="rId2"/>
              </a:rPr>
              <a:t>http://files.shareholder.com/downloads/INTC/867590276x0xS50863-16-105/50863/filing.pdf</a:t>
            </a:r>
            <a:r>
              <a:rPr lang="en-US" sz="1800" b="0">
                <a:latin typeface="Gill Sans Light" charset="0"/>
                <a:cs typeface="Gill Sans Light" charset="0"/>
              </a:rPr>
              <a:t> </a:t>
            </a:r>
          </a:p>
        </p:txBody>
      </p:sp>
      <p:pic>
        <p:nvPicPr>
          <p:cNvPr id="3584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9787"/>
            <a:ext cx="81534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156341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Capacity </a:t>
            </a:r>
          </a:p>
        </p:txBody>
      </p:sp>
      <p:pic>
        <p:nvPicPr>
          <p:cNvPr id="8" name="Picture 7"/>
          <p:cNvPicPr>
            <a:picLocks noChangeAspect="1"/>
          </p:cNvPicPr>
          <p:nvPr/>
        </p:nvPicPr>
        <p:blipFill>
          <a:blip r:embed="rId3"/>
          <a:stretch>
            <a:fillRect/>
          </a:stretch>
        </p:blipFill>
        <p:spPr>
          <a:xfrm>
            <a:off x="127000" y="723900"/>
            <a:ext cx="8890000" cy="5219700"/>
          </a:xfrm>
          <a:prstGeom prst="rect">
            <a:avLst/>
          </a:prstGeom>
        </p:spPr>
      </p:pic>
      <p:sp>
        <p:nvSpPr>
          <p:cNvPr id="9" name="Rectangle 4"/>
          <p:cNvSpPr>
            <a:spLocks noChangeArrowheads="1"/>
          </p:cNvSpPr>
          <p:nvPr/>
        </p:nvSpPr>
        <p:spPr bwMode="auto">
          <a:xfrm>
            <a:off x="228600" y="6019800"/>
            <a:ext cx="87630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600" b="0" dirty="0">
                <a:latin typeface="Gill Sans Light" charset="0"/>
                <a:cs typeface="Gill Sans Light" charset="0"/>
              </a:rPr>
              <a:t>(source: </a:t>
            </a:r>
            <a:r>
              <a:rPr lang="en-US" sz="1600" b="0" dirty="0">
                <a:latin typeface="Gill Sans Light" charset="0"/>
                <a:cs typeface="Gill Sans Light" charset="0"/>
                <a:hlinkClick r:id="rId4"/>
              </a:rPr>
              <a:t>https://www.networkworld.com/article/3153244/data-center/solid-state-drives-are-now-larger-than-hard-disk-drives-the-impact-for-your-data-center.html</a:t>
            </a:r>
            <a:r>
              <a:rPr lang="en-US" sz="1600" b="0" dirty="0">
                <a:latin typeface="Gill Sans Light" charset="0"/>
                <a:cs typeface="Gill Sans Light" charset="0"/>
              </a:rPr>
              <a:t>)</a:t>
            </a:r>
          </a:p>
        </p:txBody>
      </p:sp>
      <p:sp>
        <p:nvSpPr>
          <p:cNvPr id="10" name="Right Brace 9"/>
          <p:cNvSpPr/>
          <p:nvPr/>
        </p:nvSpPr>
        <p:spPr bwMode="auto">
          <a:xfrm>
            <a:off x="8214424" y="3810000"/>
            <a:ext cx="167576" cy="1371600"/>
          </a:xfrm>
          <a:prstGeom prst="rightBrace">
            <a:avLst>
              <a:gd name="adj1" fmla="val 8333"/>
              <a:gd name="adj2" fmla="val 52532"/>
            </a:avLst>
          </a:prstGeom>
          <a:noFill/>
          <a:ln w="38100" cap="flat" cmpd="sng" algn="ctr">
            <a:solidFill>
              <a:srgbClr val="F430AB"/>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a typeface="Arial" charset="0"/>
              <a:cs typeface="Arial" charset="0"/>
            </a:endParaRPr>
          </a:p>
        </p:txBody>
      </p:sp>
      <p:sp>
        <p:nvSpPr>
          <p:cNvPr id="11" name="TextBox 10"/>
          <p:cNvSpPr txBox="1"/>
          <p:nvPr/>
        </p:nvSpPr>
        <p:spPr>
          <a:xfrm>
            <a:off x="8382000" y="4311134"/>
            <a:ext cx="696024" cy="369332"/>
          </a:xfrm>
          <a:prstGeom prst="rect">
            <a:avLst/>
          </a:prstGeom>
          <a:noFill/>
        </p:spPr>
        <p:txBody>
          <a:bodyPr wrap="none" rtlCol="0">
            <a:spAutoFit/>
          </a:bodyPr>
          <a:lstStyle/>
          <a:p>
            <a:r>
              <a:rPr lang="en-US" dirty="0">
                <a:solidFill>
                  <a:srgbClr val="F430AB"/>
                </a:solidFill>
                <a:latin typeface="Arial" charset="0"/>
                <a:ea typeface="Arial" charset="0"/>
                <a:cs typeface="Arial" charset="0"/>
              </a:rPr>
              <a:t>HDD</a:t>
            </a:r>
          </a:p>
        </p:txBody>
      </p:sp>
    </p:spTree>
    <p:extLst>
      <p:ext uri="{BB962C8B-B14F-4D97-AF65-F5344CB8AC3E}">
        <p14:creationId xmlns:p14="http://schemas.microsoft.com/office/powerpoint/2010/main" val="110257640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Network Capacity</a:t>
            </a:r>
          </a:p>
        </p:txBody>
      </p:sp>
      <p:pic>
        <p:nvPicPr>
          <p:cNvPr id="378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38200"/>
            <a:ext cx="693420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1" name="Rectangle 4"/>
          <p:cNvSpPr>
            <a:spLocks noChangeArrowheads="1"/>
          </p:cNvSpPr>
          <p:nvPr/>
        </p:nvSpPr>
        <p:spPr bwMode="auto">
          <a:xfrm>
            <a:off x="228600" y="6138863"/>
            <a:ext cx="8763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600" b="0">
                <a:latin typeface="Gill Sans Light" charset="0"/>
                <a:cs typeface="Gill Sans Light" charset="0"/>
              </a:rPr>
              <a:t>(source: </a:t>
            </a:r>
            <a:r>
              <a:rPr lang="en-US" sz="1600" b="0">
                <a:latin typeface="Gill Sans Light" charset="0"/>
                <a:cs typeface="Gill Sans Light" charset="0"/>
                <a:hlinkClick r:id="rId4"/>
              </a:rPr>
              <a:t>http://www.ospmag.com/issue/article/Time-Is-Not-Always-On-Our-Side</a:t>
            </a:r>
            <a:r>
              <a:rPr lang="en-US" sz="1600" b="0">
                <a:latin typeface="Gill Sans Light" charset="0"/>
                <a:cs typeface="Gill Sans Light" charset="0"/>
              </a:rPr>
              <a:t> )</a:t>
            </a:r>
          </a:p>
        </p:txBody>
      </p:sp>
    </p:spTree>
    <p:extLst>
      <p:ext uri="{BB962C8B-B14F-4D97-AF65-F5344CB8AC3E}">
        <p14:creationId xmlns:p14="http://schemas.microsoft.com/office/powerpoint/2010/main" val="356355977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685800" y="914400"/>
            <a:ext cx="8153400" cy="5105400"/>
          </a:xfrm>
        </p:spPr>
        <p:txBody>
          <a:bodyPr/>
          <a:lstStyle/>
          <a:p>
            <a:pPr>
              <a:defRPr/>
            </a:pPr>
            <a:r>
              <a:rPr lang="en-US" dirty="0">
                <a:ea typeface="ＭＳ Ｐゴシック" charset="0"/>
              </a:rPr>
              <a:t>Applications consisting of…</a:t>
            </a:r>
          </a:p>
          <a:p>
            <a:pPr lvl="1">
              <a:defRPr/>
            </a:pPr>
            <a:r>
              <a:rPr lang="en-US" dirty="0">
                <a:ea typeface="ＭＳ Ｐゴシック" charset="0"/>
              </a:rPr>
              <a:t>… a variety of software modules that …</a:t>
            </a:r>
          </a:p>
          <a:p>
            <a:pPr lvl="1">
              <a:defRPr/>
            </a:pPr>
            <a:r>
              <a:rPr lang="en-US" dirty="0">
                <a:ea typeface="ＭＳ Ｐゴシック" charset="0"/>
              </a:rPr>
              <a:t>… run on a variety of devices (machines) that</a:t>
            </a:r>
          </a:p>
          <a:p>
            <a:pPr lvl="2">
              <a:defRPr/>
            </a:pPr>
            <a:r>
              <a:rPr lang="en-US" dirty="0">
                <a:ea typeface="ＭＳ Ｐゴシック" charset="0"/>
              </a:rPr>
              <a:t>… implement different hardware architectures</a:t>
            </a:r>
          </a:p>
          <a:p>
            <a:pPr lvl="2">
              <a:defRPr/>
            </a:pPr>
            <a:r>
              <a:rPr lang="en-US" dirty="0">
                <a:ea typeface="ＭＳ Ｐゴシック" charset="0"/>
              </a:rPr>
              <a:t>… run competing applications</a:t>
            </a:r>
          </a:p>
          <a:p>
            <a:pPr lvl="2">
              <a:defRPr/>
            </a:pPr>
            <a:r>
              <a:rPr lang="en-US" dirty="0">
                <a:ea typeface="ＭＳ Ｐゴシック" charset="0"/>
              </a:rPr>
              <a:t>… fail in unexpected ways</a:t>
            </a:r>
          </a:p>
          <a:p>
            <a:pPr lvl="2">
              <a:defRPr/>
            </a:pPr>
            <a:r>
              <a:rPr lang="en-US" dirty="0">
                <a:ea typeface="ＭＳ Ｐゴシック" charset="0"/>
              </a:rPr>
              <a:t>… can be under a variety of attacks</a:t>
            </a:r>
          </a:p>
          <a:p>
            <a:pPr>
              <a:defRPr/>
            </a:pPr>
            <a:endParaRPr lang="en-US" dirty="0">
              <a:ea typeface="ＭＳ Ｐゴシック" charset="0"/>
            </a:endParaRPr>
          </a:p>
          <a:p>
            <a:pPr>
              <a:defRPr/>
            </a:pPr>
            <a:r>
              <a:rPr lang="en-US" dirty="0">
                <a:ea typeface="ＭＳ Ｐゴシック" charset="0"/>
              </a:rPr>
              <a:t>Not feasible to test software for all possible environments and combinations of components and devices</a:t>
            </a:r>
          </a:p>
          <a:p>
            <a:pPr lvl="1">
              <a:defRPr/>
            </a:pPr>
            <a:r>
              <a:rPr lang="en-US" dirty="0">
                <a:ea typeface="ＭＳ Ｐゴシック" charset="0"/>
              </a:rPr>
              <a:t>The question is not whether there are bugs but how serious are the bugs! </a:t>
            </a:r>
          </a:p>
          <a:p>
            <a:pPr lvl="1">
              <a:defRPr/>
            </a:pPr>
            <a:endParaRPr lang="en-US" dirty="0">
              <a:ea typeface="ＭＳ Ｐゴシック" charset="0"/>
            </a:endParaRPr>
          </a:p>
        </p:txBody>
      </p:sp>
    </p:spTree>
    <p:extLst>
      <p:ext uri="{BB962C8B-B14F-4D97-AF65-F5344CB8AC3E}">
        <p14:creationId xmlns:p14="http://schemas.microsoft.com/office/powerpoint/2010/main" val="120656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a:defRPr/>
            </a:pPr>
            <a:r>
              <a:rPr lang="en-US" altLang="en-US">
                <a:latin typeface="Gill Sans Light" charset="0"/>
                <a:ea typeface="Gill Sans" charset="0"/>
                <a:cs typeface="Gill Sans Light" charset="0"/>
              </a:rPr>
              <a:t>A Modern Processor: Intel Sandy Bridge</a:t>
            </a:r>
          </a:p>
        </p:txBody>
      </p:sp>
      <p:sp>
        <p:nvSpPr>
          <p:cNvPr id="3" name="Content Placeholder 2"/>
          <p:cNvSpPr>
            <a:spLocks noGrp="1"/>
          </p:cNvSpPr>
          <p:nvPr>
            <p:ph sz="half" idx="1"/>
          </p:nvPr>
        </p:nvSpPr>
        <p:spPr>
          <a:xfrm>
            <a:off x="228600" y="4495800"/>
            <a:ext cx="4191000" cy="2362200"/>
          </a:xfrm>
        </p:spPr>
        <p:txBody>
          <a:bodyPr>
            <a:normAutofit/>
          </a:bodyPr>
          <a:lstStyle/>
          <a:p>
            <a:pPr>
              <a:lnSpc>
                <a:spcPct val="70000"/>
              </a:lnSpc>
              <a:defRPr/>
            </a:pPr>
            <a:r>
              <a:rPr lang="en-US" sz="2000" dirty="0">
                <a:latin typeface="Gill Sans Light" charset="0"/>
                <a:ea typeface="Gill Sans Light" charset="0"/>
                <a:cs typeface="Gill Sans Light" charset="0"/>
              </a:rPr>
              <a:t>Package: LGA 1155</a:t>
            </a:r>
          </a:p>
          <a:p>
            <a:pPr lvl="1">
              <a:lnSpc>
                <a:spcPct val="70000"/>
              </a:lnSpc>
              <a:defRPr/>
            </a:pPr>
            <a:r>
              <a:rPr lang="en-US" sz="1700" dirty="0">
                <a:latin typeface="Gill Sans Light" charset="0"/>
                <a:ea typeface="Gill Sans Light" charset="0"/>
                <a:cs typeface="Gill Sans Light" charset="0"/>
              </a:rPr>
              <a:t>1155 pins</a:t>
            </a:r>
          </a:p>
          <a:p>
            <a:pPr lvl="1">
              <a:lnSpc>
                <a:spcPct val="70000"/>
              </a:lnSpc>
              <a:defRPr/>
            </a:pPr>
            <a:r>
              <a:rPr lang="en-US" sz="1700" dirty="0">
                <a:latin typeface="Gill Sans Light" charset="0"/>
                <a:ea typeface="Gill Sans Light" charset="0"/>
                <a:cs typeface="Gill Sans Light" charset="0"/>
              </a:rPr>
              <a:t>95W design envelope</a:t>
            </a:r>
          </a:p>
          <a:p>
            <a:pPr>
              <a:lnSpc>
                <a:spcPct val="70000"/>
              </a:lnSpc>
              <a:defRPr/>
            </a:pPr>
            <a:r>
              <a:rPr lang="en-US" sz="2000" dirty="0">
                <a:latin typeface="Gill Sans Light" charset="0"/>
                <a:ea typeface="Gill Sans Light" charset="0"/>
                <a:cs typeface="Gill Sans Light" charset="0"/>
              </a:rPr>
              <a:t>Cache: </a:t>
            </a:r>
          </a:p>
          <a:p>
            <a:pPr lvl="1">
              <a:lnSpc>
                <a:spcPct val="70000"/>
              </a:lnSpc>
              <a:defRPr/>
            </a:pPr>
            <a:r>
              <a:rPr lang="en-US" sz="1700" dirty="0">
                <a:latin typeface="Gill Sans Light" charset="0"/>
                <a:ea typeface="Gill Sans Light" charset="0"/>
                <a:cs typeface="Gill Sans Light" charset="0"/>
              </a:rPr>
              <a:t>L1: 32K </a:t>
            </a:r>
            <a:r>
              <a:rPr lang="en-US" sz="1700" dirty="0" err="1">
                <a:latin typeface="Gill Sans Light" charset="0"/>
                <a:ea typeface="Gill Sans Light" charset="0"/>
                <a:cs typeface="Gill Sans Light" charset="0"/>
              </a:rPr>
              <a:t>Inst</a:t>
            </a:r>
            <a:r>
              <a:rPr lang="en-US" sz="1700" dirty="0">
                <a:latin typeface="Gill Sans Light" charset="0"/>
                <a:ea typeface="Gill Sans Light" charset="0"/>
                <a:cs typeface="Gill Sans Light" charset="0"/>
              </a:rPr>
              <a:t>, 32K Data </a:t>
            </a:r>
            <a:br>
              <a:rPr lang="en-US" sz="1700" dirty="0">
                <a:latin typeface="Gill Sans Light" charset="0"/>
                <a:ea typeface="Gill Sans Light" charset="0"/>
                <a:cs typeface="Gill Sans Light" charset="0"/>
              </a:rPr>
            </a:br>
            <a:r>
              <a:rPr lang="en-US" sz="1700" dirty="0">
                <a:latin typeface="Gill Sans Light" charset="0"/>
                <a:ea typeface="Gill Sans Light" charset="0"/>
                <a:cs typeface="Gill Sans Light" charset="0"/>
              </a:rPr>
              <a:t>(3 clock access)</a:t>
            </a:r>
          </a:p>
          <a:p>
            <a:pPr lvl="1">
              <a:lnSpc>
                <a:spcPct val="70000"/>
              </a:lnSpc>
              <a:defRPr/>
            </a:pPr>
            <a:r>
              <a:rPr lang="en-US" sz="1700" dirty="0">
                <a:latin typeface="Gill Sans Light" charset="0"/>
                <a:ea typeface="Gill Sans Light" charset="0"/>
                <a:cs typeface="Gill Sans Light" charset="0"/>
              </a:rPr>
              <a:t>L2: 256K (8 clock access)</a:t>
            </a:r>
          </a:p>
          <a:p>
            <a:pPr lvl="1">
              <a:lnSpc>
                <a:spcPct val="70000"/>
              </a:lnSpc>
              <a:defRPr/>
            </a:pPr>
            <a:r>
              <a:rPr lang="en-US" sz="1700" dirty="0">
                <a:latin typeface="Gill Sans Light" charset="0"/>
                <a:ea typeface="Gill Sans Light" charset="0"/>
                <a:cs typeface="Gill Sans Light" charset="0"/>
              </a:rPr>
              <a:t>Shared L3: 3MB – 20MB </a:t>
            </a:r>
          </a:p>
        </p:txBody>
      </p:sp>
      <p:sp>
        <p:nvSpPr>
          <p:cNvPr id="4" name="Content Placeholder 3"/>
          <p:cNvSpPr>
            <a:spLocks noGrp="1"/>
          </p:cNvSpPr>
          <p:nvPr>
            <p:ph sz="half" idx="2"/>
          </p:nvPr>
        </p:nvSpPr>
        <p:spPr>
          <a:xfrm>
            <a:off x="4305300" y="4495800"/>
            <a:ext cx="4838700" cy="2362200"/>
          </a:xfrm>
        </p:spPr>
        <p:txBody>
          <a:bodyPr>
            <a:normAutofit/>
          </a:bodyPr>
          <a:lstStyle/>
          <a:p>
            <a:pPr>
              <a:lnSpc>
                <a:spcPct val="70000"/>
              </a:lnSpc>
              <a:defRPr/>
            </a:pPr>
            <a:r>
              <a:rPr lang="en-US" sz="2000">
                <a:latin typeface="Gill Sans Light" charset="0"/>
                <a:ea typeface="Gill Sans Light" charset="0"/>
                <a:cs typeface="Gill Sans Light" charset="0"/>
              </a:rPr>
              <a:t>Transistor count:</a:t>
            </a:r>
          </a:p>
          <a:p>
            <a:pPr lvl="1">
              <a:lnSpc>
                <a:spcPct val="70000"/>
              </a:lnSpc>
              <a:defRPr/>
            </a:pPr>
            <a:r>
              <a:rPr lang="en-US" sz="1700">
                <a:latin typeface="Gill Sans Light" charset="0"/>
                <a:ea typeface="Gill Sans Light" charset="0"/>
                <a:cs typeface="Gill Sans Light" charset="0"/>
              </a:rPr>
              <a:t>504 Million (2 cores, 3MB L3)</a:t>
            </a:r>
          </a:p>
          <a:p>
            <a:pPr lvl="1">
              <a:lnSpc>
                <a:spcPct val="70000"/>
              </a:lnSpc>
              <a:defRPr/>
            </a:pPr>
            <a:r>
              <a:rPr lang="en-US" sz="1700">
                <a:latin typeface="Gill Sans Light" charset="0"/>
                <a:ea typeface="Gill Sans Light" charset="0"/>
                <a:cs typeface="Gill Sans Light" charset="0"/>
              </a:rPr>
              <a:t>2.27 Billion (8 cores, 20MB L3)</a:t>
            </a:r>
          </a:p>
          <a:p>
            <a:pPr>
              <a:lnSpc>
                <a:spcPct val="70000"/>
              </a:lnSpc>
              <a:defRPr/>
            </a:pPr>
            <a:r>
              <a:rPr lang="en-US" sz="2000">
                <a:latin typeface="Gill Sans Light" charset="0"/>
                <a:ea typeface="Gill Sans Light" charset="0"/>
                <a:cs typeface="Gill Sans Light" charset="0"/>
              </a:rPr>
              <a:t>Note that ring bus is on high metal layers – above the Shared L3 Cache</a:t>
            </a:r>
          </a:p>
          <a:p>
            <a:pPr>
              <a:lnSpc>
                <a:spcPct val="70000"/>
              </a:lnSpc>
              <a:defRPr/>
            </a:pPr>
            <a:endParaRPr lang="en-US" sz="2000">
              <a:latin typeface="Gill Sans Light" charset="0"/>
              <a:ea typeface="Gill Sans Light" charset="0"/>
              <a:cs typeface="Gill Sans Light" charset="0"/>
            </a:endParaRPr>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8200"/>
            <a:ext cx="7239000" cy="35956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843969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04800" y="228600"/>
            <a:ext cx="8458200" cy="503238"/>
          </a:xfrm>
        </p:spPr>
        <p:txBody>
          <a:bodyPr lIns="63493" tIns="25397" rIns="63493" bIns="25397" anchor="t">
            <a:spAutoFit/>
          </a:bodyPr>
          <a:lstStyle/>
          <a:p>
            <a:pPr>
              <a:defRPr/>
            </a:pPr>
            <a:r>
              <a:rPr lang="en-US" altLang="en-US">
                <a:latin typeface="Gill Sans Light" charset="0"/>
                <a:cs typeface="Gill Sans Light" charset="0"/>
              </a:rPr>
              <a:t>HW Functionality comes with great complexity!</a:t>
            </a:r>
          </a:p>
        </p:txBody>
      </p:sp>
      <p:grpSp>
        <p:nvGrpSpPr>
          <p:cNvPr id="59394" name="Group 4"/>
          <p:cNvGrpSpPr>
            <a:grpSpLocks/>
          </p:cNvGrpSpPr>
          <p:nvPr/>
        </p:nvGrpSpPr>
        <p:grpSpPr bwMode="auto">
          <a:xfrm>
            <a:off x="457200" y="2514600"/>
            <a:ext cx="5951538" cy="3863975"/>
            <a:chOff x="336" y="594"/>
            <a:chExt cx="3749" cy="2434"/>
          </a:xfrm>
        </p:grpSpPr>
        <p:sp>
          <p:nvSpPr>
            <p:cNvPr id="47110" name="Rectangle 5"/>
            <p:cNvSpPr>
              <a:spLocks noChangeArrowheads="1"/>
            </p:cNvSpPr>
            <p:nvPr/>
          </p:nvSpPr>
          <p:spPr bwMode="auto">
            <a:xfrm>
              <a:off x="384" y="672"/>
              <a:ext cx="37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Proc</a:t>
              </a:r>
            </a:p>
          </p:txBody>
        </p:sp>
        <p:sp>
          <p:nvSpPr>
            <p:cNvPr id="47111" name="Rectangle 6"/>
            <p:cNvSpPr>
              <a:spLocks noChangeArrowheads="1"/>
            </p:cNvSpPr>
            <p:nvPr/>
          </p:nvSpPr>
          <p:spPr bwMode="auto">
            <a:xfrm>
              <a:off x="336" y="1104"/>
              <a:ext cx="529"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Caches</a:t>
              </a:r>
            </a:p>
          </p:txBody>
        </p:sp>
        <p:sp>
          <p:nvSpPr>
            <p:cNvPr id="47112" name="Rectangle 7"/>
            <p:cNvSpPr>
              <a:spLocks noChangeArrowheads="1"/>
            </p:cNvSpPr>
            <p:nvPr/>
          </p:nvSpPr>
          <p:spPr bwMode="auto">
            <a:xfrm>
              <a:off x="1008" y="1248"/>
              <a:ext cx="48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Busses</a:t>
              </a:r>
            </a:p>
          </p:txBody>
        </p:sp>
        <p:sp>
          <p:nvSpPr>
            <p:cNvPr id="47113" name="Rectangle 8"/>
            <p:cNvSpPr>
              <a:spLocks noChangeArrowheads="1"/>
            </p:cNvSpPr>
            <p:nvPr/>
          </p:nvSpPr>
          <p:spPr bwMode="auto">
            <a:xfrm>
              <a:off x="336" y="1728"/>
              <a:ext cx="60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Memory</a:t>
              </a:r>
            </a:p>
          </p:txBody>
        </p:sp>
        <p:sp>
          <p:nvSpPr>
            <p:cNvPr id="47114" name="Rectangle 9"/>
            <p:cNvSpPr>
              <a:spLocks noChangeArrowheads="1"/>
            </p:cNvSpPr>
            <p:nvPr/>
          </p:nvSpPr>
          <p:spPr bwMode="auto">
            <a:xfrm>
              <a:off x="384" y="2544"/>
              <a:ext cx="82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I/O Devices:</a:t>
              </a:r>
            </a:p>
          </p:txBody>
        </p:sp>
        <p:sp>
          <p:nvSpPr>
            <p:cNvPr id="47115" name="Rectangle 10"/>
            <p:cNvSpPr>
              <a:spLocks noChangeArrowheads="1"/>
            </p:cNvSpPr>
            <p:nvPr/>
          </p:nvSpPr>
          <p:spPr bwMode="auto">
            <a:xfrm>
              <a:off x="349" y="59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6" name="Line 11"/>
            <p:cNvSpPr>
              <a:spLocks noChangeShapeType="1"/>
            </p:cNvSpPr>
            <p:nvPr/>
          </p:nvSpPr>
          <p:spPr bwMode="auto">
            <a:xfrm>
              <a:off x="633" y="930"/>
              <a:ext cx="0" cy="1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17" name="Rectangle 12"/>
            <p:cNvSpPr>
              <a:spLocks noChangeArrowheads="1"/>
            </p:cNvSpPr>
            <p:nvPr/>
          </p:nvSpPr>
          <p:spPr bwMode="auto">
            <a:xfrm>
              <a:off x="349" y="107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8" name="Rectangle 13"/>
            <p:cNvSpPr>
              <a:spLocks noChangeArrowheads="1"/>
            </p:cNvSpPr>
            <p:nvPr/>
          </p:nvSpPr>
          <p:spPr bwMode="auto">
            <a:xfrm>
              <a:off x="349" y="1698"/>
              <a:ext cx="664"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9" name="Line 14"/>
            <p:cNvSpPr>
              <a:spLocks noChangeShapeType="1"/>
            </p:cNvSpPr>
            <p:nvPr/>
          </p:nvSpPr>
          <p:spPr bwMode="auto">
            <a:xfrm>
              <a:off x="633" y="1410"/>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0" name="Line 15"/>
            <p:cNvSpPr>
              <a:spLocks noChangeShapeType="1"/>
            </p:cNvSpPr>
            <p:nvPr/>
          </p:nvSpPr>
          <p:spPr bwMode="auto">
            <a:xfrm>
              <a:off x="507" y="1502"/>
              <a:ext cx="1500" cy="0"/>
            </a:xfrm>
            <a:prstGeom prst="line">
              <a:avLst/>
            </a:prstGeom>
            <a:noFill/>
            <a:ln w="57150" cmpd="thinThick">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1" name="Line 16"/>
            <p:cNvSpPr>
              <a:spLocks noChangeShapeType="1"/>
            </p:cNvSpPr>
            <p:nvPr/>
          </p:nvSpPr>
          <p:spPr bwMode="auto">
            <a:xfrm flipV="1">
              <a:off x="729" y="1498"/>
              <a:ext cx="0" cy="2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2" name="Rectangle 17"/>
            <p:cNvSpPr>
              <a:spLocks noChangeArrowheads="1"/>
            </p:cNvSpPr>
            <p:nvPr/>
          </p:nvSpPr>
          <p:spPr bwMode="auto">
            <a:xfrm>
              <a:off x="1440" y="2112"/>
              <a:ext cx="76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Controllers</a:t>
              </a:r>
            </a:p>
          </p:txBody>
        </p:sp>
        <p:sp>
          <p:nvSpPr>
            <p:cNvPr id="47123" name="Rectangle 18"/>
            <p:cNvSpPr>
              <a:spLocks noChangeArrowheads="1"/>
            </p:cNvSpPr>
            <p:nvPr/>
          </p:nvSpPr>
          <p:spPr bwMode="auto">
            <a:xfrm>
              <a:off x="1453" y="2082"/>
              <a:ext cx="808" cy="2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4" name="Rectangle 19"/>
            <p:cNvSpPr>
              <a:spLocks noChangeArrowheads="1"/>
            </p:cNvSpPr>
            <p:nvPr/>
          </p:nvSpPr>
          <p:spPr bwMode="auto">
            <a:xfrm>
              <a:off x="1597" y="1602"/>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5" name="Line 20"/>
            <p:cNvSpPr>
              <a:spLocks noChangeShapeType="1"/>
            </p:cNvSpPr>
            <p:nvPr/>
          </p:nvSpPr>
          <p:spPr bwMode="auto">
            <a:xfrm>
              <a:off x="1689" y="1506"/>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6" name="Line 21"/>
            <p:cNvSpPr>
              <a:spLocks noChangeShapeType="1"/>
            </p:cNvSpPr>
            <p:nvPr/>
          </p:nvSpPr>
          <p:spPr bwMode="auto">
            <a:xfrm>
              <a:off x="1689" y="1794"/>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7" name="Rectangle 22"/>
            <p:cNvSpPr>
              <a:spLocks noChangeArrowheads="1"/>
            </p:cNvSpPr>
            <p:nvPr/>
          </p:nvSpPr>
          <p:spPr bwMode="auto">
            <a:xfrm>
              <a:off x="1872" y="1584"/>
              <a:ext cx="60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adapters</a:t>
              </a:r>
            </a:p>
          </p:txBody>
        </p:sp>
        <p:sp>
          <p:nvSpPr>
            <p:cNvPr id="47128" name="Line 23"/>
            <p:cNvSpPr>
              <a:spLocks noChangeShapeType="1"/>
            </p:cNvSpPr>
            <p:nvPr/>
          </p:nvSpPr>
          <p:spPr bwMode="auto">
            <a:xfrm>
              <a:off x="178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9" name="Rectangle 24"/>
            <p:cNvSpPr>
              <a:spLocks noChangeArrowheads="1"/>
            </p:cNvSpPr>
            <p:nvPr/>
          </p:nvSpPr>
          <p:spPr bwMode="auto">
            <a:xfrm>
              <a:off x="1344" y="2448"/>
              <a:ext cx="712" cy="5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Disks</a:t>
              </a:r>
            </a:p>
            <a:p>
              <a:pPr>
                <a:lnSpc>
                  <a:spcPct val="100000"/>
                </a:lnSpc>
                <a:spcBef>
                  <a:spcPct val="0"/>
                </a:spcBef>
                <a:buSzTx/>
                <a:buFontTx/>
                <a:buNone/>
                <a:defRPr/>
              </a:pPr>
              <a:r>
                <a:rPr lang="en-US" altLang="en-US" sz="1800" b="0">
                  <a:solidFill>
                    <a:srgbClr val="2A40E2"/>
                  </a:solidFill>
                </a:rPr>
                <a:t>Displays</a:t>
              </a:r>
            </a:p>
            <a:p>
              <a:pPr>
                <a:lnSpc>
                  <a:spcPct val="100000"/>
                </a:lnSpc>
                <a:spcBef>
                  <a:spcPct val="0"/>
                </a:spcBef>
                <a:buSzTx/>
                <a:buFontTx/>
                <a:buNone/>
                <a:defRPr/>
              </a:pPr>
              <a:r>
                <a:rPr lang="en-US" altLang="en-US" sz="1800" b="0">
                  <a:solidFill>
                    <a:srgbClr val="2A40E2"/>
                  </a:solidFill>
                </a:rPr>
                <a:t>Keyboards</a:t>
              </a:r>
            </a:p>
          </p:txBody>
        </p:sp>
        <p:sp>
          <p:nvSpPr>
            <p:cNvPr id="47130" name="AutoShape 25"/>
            <p:cNvSpPr>
              <a:spLocks noChangeArrowheads="1"/>
            </p:cNvSpPr>
            <p:nvPr/>
          </p:nvSpPr>
          <p:spPr bwMode="auto">
            <a:xfrm>
              <a:off x="2797" y="2610"/>
              <a:ext cx="1288" cy="376"/>
            </a:xfrm>
            <a:prstGeom prst="roundRect">
              <a:avLst>
                <a:gd name="adj" fmla="val 12495"/>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31" name="Rectangle 26"/>
            <p:cNvSpPr>
              <a:spLocks noChangeArrowheads="1"/>
            </p:cNvSpPr>
            <p:nvPr/>
          </p:nvSpPr>
          <p:spPr bwMode="auto">
            <a:xfrm>
              <a:off x="2976" y="2688"/>
              <a:ext cx="714" cy="2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Networks</a:t>
              </a:r>
            </a:p>
          </p:txBody>
        </p:sp>
        <p:sp>
          <p:nvSpPr>
            <p:cNvPr id="47132" name="Line 27"/>
            <p:cNvSpPr>
              <a:spLocks noChangeShapeType="1"/>
            </p:cNvSpPr>
            <p:nvPr/>
          </p:nvSpPr>
          <p:spPr bwMode="auto">
            <a:xfrm>
              <a:off x="274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3" name="Line 28"/>
            <p:cNvSpPr>
              <a:spLocks noChangeShapeType="1"/>
            </p:cNvSpPr>
            <p:nvPr/>
          </p:nvSpPr>
          <p:spPr bwMode="auto">
            <a:xfrm>
              <a:off x="293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4" name="Line 29"/>
            <p:cNvSpPr>
              <a:spLocks noChangeShapeType="1"/>
            </p:cNvSpPr>
            <p:nvPr/>
          </p:nvSpPr>
          <p:spPr bwMode="auto">
            <a:xfrm>
              <a:off x="3513"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5" name="Line 30"/>
            <p:cNvSpPr>
              <a:spLocks noChangeShapeType="1"/>
            </p:cNvSpPr>
            <p:nvPr/>
          </p:nvSpPr>
          <p:spPr bwMode="auto">
            <a:xfrm>
              <a:off x="3705"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6" name="Line 31"/>
            <p:cNvSpPr>
              <a:spLocks noChangeShapeType="1"/>
            </p:cNvSpPr>
            <p:nvPr/>
          </p:nvSpPr>
          <p:spPr bwMode="auto">
            <a:xfrm>
              <a:off x="389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7" name="Line 32"/>
            <p:cNvSpPr>
              <a:spLocks noChangeShapeType="1"/>
            </p:cNvSpPr>
            <p:nvPr/>
          </p:nvSpPr>
          <p:spPr bwMode="auto">
            <a:xfrm>
              <a:off x="1467" y="1886"/>
              <a:ext cx="1596" cy="0"/>
            </a:xfrm>
            <a:prstGeom prst="line">
              <a:avLst/>
            </a:prstGeom>
            <a:noFill/>
            <a:ln w="57150" cmpd="thinThick">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8" name="Rectangle 33"/>
            <p:cNvSpPr>
              <a:spLocks noChangeArrowheads="1"/>
            </p:cNvSpPr>
            <p:nvPr/>
          </p:nvSpPr>
          <p:spPr bwMode="auto">
            <a:xfrm>
              <a:off x="2509" y="2082"/>
              <a:ext cx="616" cy="2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grpSp>
      <p:sp>
        <p:nvSpPr>
          <p:cNvPr id="47108" name="Text Box 34"/>
          <p:cNvSpPr txBox="1">
            <a:spLocks noChangeArrowheads="1"/>
          </p:cNvSpPr>
          <p:nvPr/>
        </p:nvSpPr>
        <p:spPr bwMode="auto">
          <a:xfrm>
            <a:off x="752475" y="1047750"/>
            <a:ext cx="2921000"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r">
              <a:lnSpc>
                <a:spcPct val="100000"/>
              </a:lnSpc>
              <a:spcBef>
                <a:spcPct val="0"/>
              </a:spcBef>
              <a:buSzTx/>
              <a:buFontTx/>
              <a:buNone/>
              <a:defRPr/>
            </a:pPr>
            <a:r>
              <a:rPr lang="en-US" altLang="en-US" b="0">
                <a:solidFill>
                  <a:srgbClr val="2A40E2"/>
                </a:solidFill>
                <a:latin typeface="Gill Sans" charset="0"/>
                <a:ea typeface="Gill Sans" charset="0"/>
                <a:cs typeface="Gill Sans" charset="0"/>
              </a:rPr>
              <a:t>Intel Sandy Bridge I/O</a:t>
            </a:r>
          </a:p>
          <a:p>
            <a:pPr algn="r">
              <a:lnSpc>
                <a:spcPct val="100000"/>
              </a:lnSpc>
              <a:spcBef>
                <a:spcPct val="0"/>
              </a:spcBef>
              <a:buSzTx/>
              <a:buFontTx/>
              <a:buNone/>
              <a:defRPr/>
            </a:pPr>
            <a:r>
              <a:rPr lang="en-US" altLang="en-US" b="0" dirty="0">
                <a:solidFill>
                  <a:srgbClr val="2A40E2"/>
                </a:solidFill>
                <a:latin typeface="Gill Sans" charset="0"/>
                <a:ea typeface="Gill Sans" charset="0"/>
                <a:cs typeface="Gill Sans" charset="0"/>
              </a:rPr>
              <a:t>Configuration</a:t>
            </a:r>
          </a:p>
        </p:txBody>
      </p:sp>
      <p:pic>
        <p:nvPicPr>
          <p:cNvPr id="47109"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699" t="5759" r="2972" b="16061"/>
          <a:stretch>
            <a:fillRect/>
          </a:stretch>
        </p:blipFill>
        <p:spPr bwMode="auto">
          <a:xfrm>
            <a:off x="3713163" y="784225"/>
            <a:ext cx="4987925" cy="36353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8552234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9154" name="Content Placeholder 6" descr="SW complexity - MIT.png"/>
          <p:cNvPicPr>
            <a:picLocks noGrp="1" noChangeAspect="1"/>
          </p:cNvPicPr>
          <p:nvPr>
            <p:ph idx="4294967295"/>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l="12688" t="25856" r="18655" b="27786"/>
          <a:stretch>
            <a:fillRect/>
          </a:stretch>
        </p:blipFill>
        <p:spPr>
          <a:xfrm>
            <a:off x="82550" y="762000"/>
            <a:ext cx="8909050" cy="4648200"/>
          </a:xfrm>
        </p:spPr>
      </p:pic>
      <p:sp>
        <p:nvSpPr>
          <p:cNvPr id="49155" name="Title 4"/>
          <p:cNvSpPr>
            <a:spLocks noGrp="1"/>
          </p:cNvSpPr>
          <p:nvPr>
            <p:ph type="title" idx="4294967295"/>
          </p:nvPr>
        </p:nvSpPr>
        <p:spPr/>
        <p:txBody>
          <a:bodyPr/>
          <a:lstStyle/>
          <a:p>
            <a:pPr>
              <a:defRPr/>
            </a:pPr>
            <a:r>
              <a:rPr lang="en-US" altLang="en-US">
                <a:latin typeface="Gill Sans Light" charset="0"/>
                <a:ea typeface="Gill Sans" charset="0"/>
                <a:cs typeface="Gill Sans Light" charset="0"/>
              </a:rPr>
              <a:t>Increasing Software Complexity</a:t>
            </a:r>
          </a:p>
        </p:txBody>
      </p:sp>
      <p:sp>
        <p:nvSpPr>
          <p:cNvPr id="61443" name="TextBox 7"/>
          <p:cNvSpPr txBox="1">
            <a:spLocks noChangeArrowheads="1"/>
          </p:cNvSpPr>
          <p:nvPr/>
        </p:nvSpPr>
        <p:spPr bwMode="auto">
          <a:xfrm>
            <a:off x="5715000" y="5867400"/>
            <a:ext cx="3124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From MIT’s 6.033 course</a:t>
            </a:r>
          </a:p>
        </p:txBody>
      </p:sp>
    </p:spTree>
    <p:extLst>
      <p:ext uri="{BB962C8B-B14F-4D97-AF65-F5344CB8AC3E}">
        <p14:creationId xmlns:p14="http://schemas.microsoft.com/office/powerpoint/2010/main" val="266881626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28600" y="152400"/>
            <a:ext cx="8686800" cy="533400"/>
          </a:xfrm>
        </p:spPr>
        <p:txBody>
          <a:bodyPr/>
          <a:lstStyle/>
          <a:p>
            <a:pPr>
              <a:defRPr/>
            </a:pPr>
            <a:r>
              <a:rPr lang="en-US" sz="2800">
                <a:latin typeface="Gill Sans Light" charset="0"/>
                <a:ea typeface="ＭＳ Ｐゴシック" charset="0"/>
                <a:cs typeface="Gill Sans Light" charset="0"/>
              </a:rPr>
              <a:t>Example: Some Mars Rover (“Pathfinder”) Requirements</a:t>
            </a:r>
          </a:p>
        </p:txBody>
      </p:sp>
      <p:sp>
        <p:nvSpPr>
          <p:cNvPr id="16389" name="Rectangle 3"/>
          <p:cNvSpPr>
            <a:spLocks noGrp="1" noChangeArrowheads="1"/>
          </p:cNvSpPr>
          <p:nvPr>
            <p:ph type="body" idx="1"/>
          </p:nvPr>
        </p:nvSpPr>
        <p:spPr>
          <a:xfrm>
            <a:off x="152400" y="762000"/>
            <a:ext cx="8763000" cy="5943600"/>
          </a:xfrm>
        </p:spPr>
        <p:txBody>
          <a:bodyPr>
            <a:normAutofit/>
          </a:bodyPr>
          <a:lstStyle/>
          <a:p>
            <a:pPr>
              <a:lnSpc>
                <a:spcPct val="70000"/>
              </a:lnSpc>
              <a:defRPr/>
            </a:pPr>
            <a:r>
              <a:rPr lang="en-US" sz="2200">
                <a:ea typeface="ＭＳ Ｐゴシック" charset="0"/>
              </a:rPr>
              <a:t>Pathfinder hardware limitations/complexity:</a:t>
            </a:r>
          </a:p>
          <a:p>
            <a:pPr lvl="1">
              <a:lnSpc>
                <a:spcPct val="70000"/>
              </a:lnSpc>
              <a:defRPr/>
            </a:pPr>
            <a:r>
              <a:rPr lang="en-US" sz="2000">
                <a:ea typeface="ＭＳ Ｐゴシック" charset="0"/>
              </a:rPr>
              <a:t>20Mhz processor, 128MB of DRAM, VxWorks OS </a:t>
            </a:r>
          </a:p>
          <a:p>
            <a:pPr lvl="1">
              <a:lnSpc>
                <a:spcPct val="70000"/>
              </a:lnSpc>
              <a:defRPr/>
            </a:pPr>
            <a:r>
              <a:rPr lang="en-US" sz="2000">
                <a:ea typeface="ＭＳ Ｐゴシック" charset="0"/>
              </a:rPr>
              <a:t>cameras, scientific instruments, batteries, </a:t>
            </a:r>
            <a:br>
              <a:rPr lang="en-US" sz="2000">
                <a:ea typeface="ＭＳ Ｐゴシック" charset="0"/>
              </a:rPr>
            </a:br>
            <a:r>
              <a:rPr lang="en-US" sz="2000">
                <a:ea typeface="ＭＳ Ｐゴシック" charset="0"/>
              </a:rPr>
              <a:t>solar panels, and locomotion equipment</a:t>
            </a:r>
          </a:p>
          <a:p>
            <a:pPr lvl="1">
              <a:lnSpc>
                <a:spcPct val="70000"/>
              </a:lnSpc>
              <a:defRPr/>
            </a:pPr>
            <a:r>
              <a:rPr lang="en-US" sz="2000">
                <a:ea typeface="ＭＳ Ｐゴシック" charset="0"/>
              </a:rPr>
              <a:t>Many independent processes work together</a:t>
            </a:r>
          </a:p>
          <a:p>
            <a:pPr>
              <a:lnSpc>
                <a:spcPct val="70000"/>
              </a:lnSpc>
              <a:defRPr/>
            </a:pPr>
            <a:r>
              <a:rPr lang="en-US" sz="2200">
                <a:ea typeface="ＭＳ Ｐゴシック" charset="0"/>
              </a:rPr>
              <a:t>Can’t hit reset button very easily!</a:t>
            </a:r>
          </a:p>
          <a:p>
            <a:pPr lvl="1">
              <a:lnSpc>
                <a:spcPct val="70000"/>
              </a:lnSpc>
              <a:defRPr/>
            </a:pPr>
            <a:r>
              <a:rPr lang="en-US" sz="2000">
                <a:ea typeface="ＭＳ Ｐゴシック" charset="0"/>
              </a:rPr>
              <a:t>Must reboot itself if necessary</a:t>
            </a:r>
          </a:p>
          <a:p>
            <a:pPr lvl="1">
              <a:lnSpc>
                <a:spcPct val="70000"/>
              </a:lnSpc>
              <a:defRPr/>
            </a:pPr>
            <a:r>
              <a:rPr lang="en-US" sz="2000">
                <a:ea typeface="ＭＳ Ｐゴシック" charset="0"/>
              </a:rPr>
              <a:t>Must always be able to receive commands from Earth</a:t>
            </a:r>
          </a:p>
          <a:p>
            <a:pPr>
              <a:lnSpc>
                <a:spcPct val="70000"/>
              </a:lnSpc>
              <a:defRPr/>
            </a:pPr>
            <a:r>
              <a:rPr lang="en-US" sz="2200">
                <a:ea typeface="ＭＳ Ｐゴシック" charset="0"/>
              </a:rPr>
              <a:t>Individual Programs must not interfere</a:t>
            </a:r>
          </a:p>
          <a:p>
            <a:pPr lvl="1">
              <a:lnSpc>
                <a:spcPct val="70000"/>
              </a:lnSpc>
              <a:defRPr/>
            </a:pPr>
            <a:r>
              <a:rPr lang="en-US" sz="2000">
                <a:ea typeface="ＭＳ Ｐゴシック" charset="0"/>
              </a:rPr>
              <a:t>Suppose the MUT (Martian Universal Translator Module) buggy</a:t>
            </a:r>
          </a:p>
          <a:p>
            <a:pPr lvl="1">
              <a:lnSpc>
                <a:spcPct val="70000"/>
              </a:lnSpc>
              <a:defRPr/>
            </a:pPr>
            <a:r>
              <a:rPr lang="en-US" sz="2000">
                <a:ea typeface="ＭＳ Ｐゴシック" charset="0"/>
              </a:rPr>
              <a:t>Better not crash antenna positioning software!</a:t>
            </a:r>
          </a:p>
          <a:p>
            <a:pPr>
              <a:lnSpc>
                <a:spcPct val="70000"/>
              </a:lnSpc>
              <a:defRPr/>
            </a:pPr>
            <a:r>
              <a:rPr lang="en-US" sz="2200">
                <a:ea typeface="ＭＳ Ｐゴシック" charset="0"/>
              </a:rPr>
              <a:t>Further, all software may crash occasionally</a:t>
            </a:r>
          </a:p>
          <a:p>
            <a:pPr lvl="1">
              <a:lnSpc>
                <a:spcPct val="70000"/>
              </a:lnSpc>
              <a:defRPr/>
            </a:pPr>
            <a:r>
              <a:rPr lang="en-US" sz="2000">
                <a:ea typeface="ＭＳ Ｐゴシック" charset="0"/>
              </a:rPr>
              <a:t>Automatic restart with diagnostics sent to Earth</a:t>
            </a:r>
          </a:p>
          <a:p>
            <a:pPr lvl="1">
              <a:lnSpc>
                <a:spcPct val="70000"/>
              </a:lnSpc>
              <a:defRPr/>
            </a:pPr>
            <a:r>
              <a:rPr lang="en-US" sz="2000">
                <a:ea typeface="ＭＳ Ｐゴシック" charset="0"/>
              </a:rPr>
              <a:t>Periodic checkpoint of results saved?</a:t>
            </a:r>
          </a:p>
          <a:p>
            <a:pPr>
              <a:lnSpc>
                <a:spcPct val="70000"/>
              </a:lnSpc>
              <a:defRPr/>
            </a:pPr>
            <a:r>
              <a:rPr lang="en-US" sz="2200">
                <a:ea typeface="ＭＳ Ｐゴシック" charset="0"/>
              </a:rPr>
              <a:t>Certain functions time critical:</a:t>
            </a:r>
          </a:p>
          <a:p>
            <a:pPr lvl="1">
              <a:lnSpc>
                <a:spcPct val="70000"/>
              </a:lnSpc>
              <a:defRPr/>
            </a:pPr>
            <a:r>
              <a:rPr lang="en-US" sz="2000">
                <a:ea typeface="ＭＳ Ｐゴシック" charset="0"/>
              </a:rPr>
              <a:t>Need to stop before hitting something</a:t>
            </a:r>
          </a:p>
          <a:p>
            <a:pPr lvl="1">
              <a:lnSpc>
                <a:spcPct val="70000"/>
              </a:lnSpc>
              <a:defRPr/>
            </a:pPr>
            <a:r>
              <a:rPr lang="en-US" sz="2000">
                <a:ea typeface="ＭＳ Ｐゴシック" charset="0"/>
              </a:rPr>
              <a:t>Must track orbit of Earth for communication</a:t>
            </a:r>
          </a:p>
          <a:p>
            <a:pPr>
              <a:lnSpc>
                <a:spcPct val="70000"/>
              </a:lnSpc>
              <a:defRPr/>
            </a:pPr>
            <a:r>
              <a:rPr lang="en-US" sz="2200">
                <a:solidFill>
                  <a:srgbClr val="FF0000"/>
                </a:solidFill>
                <a:ea typeface="ＭＳ Ｐゴシック" charset="0"/>
              </a:rPr>
              <a:t>A lot of similarity with the Internet of Things?</a:t>
            </a:r>
          </a:p>
          <a:p>
            <a:pPr lvl="1">
              <a:lnSpc>
                <a:spcPct val="70000"/>
              </a:lnSpc>
              <a:defRPr/>
            </a:pPr>
            <a:r>
              <a:rPr lang="en-US" sz="2000" i="1">
                <a:solidFill>
                  <a:srgbClr val="FF0000"/>
                </a:solidFill>
                <a:ea typeface="ＭＳ Ｐゴシック" charset="0"/>
              </a:rPr>
              <a:t>Complexity, </a:t>
            </a:r>
            <a:r>
              <a:rPr lang="en-US" sz="2000">
                <a:solidFill>
                  <a:srgbClr val="FF0000"/>
                </a:solidFill>
                <a:ea typeface="ＭＳ Ｐゴシック" charset="0"/>
              </a:rPr>
              <a:t>QoS, Inaccessbility, Power limitations … ?</a:t>
            </a:r>
          </a:p>
          <a:p>
            <a:pPr lvl="1">
              <a:lnSpc>
                <a:spcPct val="70000"/>
              </a:lnSpc>
              <a:defRPr/>
            </a:pPr>
            <a:endParaRPr lang="en-US" sz="2000">
              <a:ea typeface="ＭＳ Ｐゴシック" charset="0"/>
            </a:endParaRPr>
          </a:p>
          <a:p>
            <a:pPr>
              <a:lnSpc>
                <a:spcPct val="70000"/>
              </a:lnSpc>
              <a:defRPr/>
            </a:pPr>
            <a:endParaRPr lang="en-US" sz="2200">
              <a:ea typeface="ＭＳ Ｐゴシック" charset="0"/>
            </a:endParaRP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191000"/>
            <a:ext cx="2057400" cy="16398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3492" name="Picture 5" descr="MCj00835790000[1]"/>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80288" y="852488"/>
            <a:ext cx="1306512" cy="1814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4555964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defRPr/>
            </a:pPr>
            <a:r>
              <a:rPr lang="en-US" altLang="en-US">
                <a:latin typeface="Gill Sans Light" charset="0"/>
                <a:cs typeface="Gill Sans Light" charset="0"/>
              </a:rPr>
              <a:t>How do we tame complexity?</a:t>
            </a:r>
          </a:p>
        </p:txBody>
      </p:sp>
      <p:sp>
        <p:nvSpPr>
          <p:cNvPr id="159747" name="Rectangle 3"/>
          <p:cNvSpPr>
            <a:spLocks noGrp="1" noChangeArrowheads="1"/>
          </p:cNvSpPr>
          <p:nvPr>
            <p:ph type="body" idx="1"/>
          </p:nvPr>
        </p:nvSpPr>
        <p:spPr>
          <a:xfrm>
            <a:off x="381000" y="914400"/>
            <a:ext cx="8382000" cy="5562600"/>
          </a:xfrm>
        </p:spPr>
        <p:txBody>
          <a:bodyPr/>
          <a:lstStyle/>
          <a:p>
            <a:pPr>
              <a:lnSpc>
                <a:spcPct val="80000"/>
              </a:lnSpc>
              <a:defRPr/>
            </a:pPr>
            <a:r>
              <a:rPr lang="en-US">
                <a:ea typeface="ＭＳ Ｐゴシック" charset="0"/>
              </a:rPr>
              <a:t>Every piece of computer hardware different</a:t>
            </a:r>
          </a:p>
          <a:p>
            <a:pPr lvl="1">
              <a:lnSpc>
                <a:spcPct val="80000"/>
              </a:lnSpc>
              <a:defRPr/>
            </a:pPr>
            <a:r>
              <a:rPr lang="en-US">
                <a:ea typeface="ＭＳ Ｐゴシック" charset="0"/>
              </a:rPr>
              <a:t>Different CPU</a:t>
            </a:r>
          </a:p>
          <a:p>
            <a:pPr lvl="2">
              <a:lnSpc>
                <a:spcPct val="80000"/>
              </a:lnSpc>
              <a:defRPr/>
            </a:pPr>
            <a:r>
              <a:rPr lang="en-US">
                <a:ea typeface="ＭＳ Ｐゴシック" charset="0"/>
              </a:rPr>
              <a:t>Pentium, PowerPC, ColdFire, ARM, MIPS</a:t>
            </a:r>
          </a:p>
          <a:p>
            <a:pPr lvl="1">
              <a:lnSpc>
                <a:spcPct val="80000"/>
              </a:lnSpc>
              <a:defRPr/>
            </a:pPr>
            <a:r>
              <a:rPr lang="en-US">
                <a:ea typeface="ＭＳ Ｐゴシック" charset="0"/>
              </a:rPr>
              <a:t>Different amounts of memory, disk, …</a:t>
            </a:r>
          </a:p>
          <a:p>
            <a:pPr lvl="1">
              <a:lnSpc>
                <a:spcPct val="80000"/>
              </a:lnSpc>
              <a:defRPr/>
            </a:pPr>
            <a:r>
              <a:rPr lang="en-US">
                <a:ea typeface="ＭＳ Ｐゴシック" charset="0"/>
              </a:rPr>
              <a:t>Different types of devices</a:t>
            </a:r>
          </a:p>
          <a:p>
            <a:pPr lvl="2">
              <a:lnSpc>
                <a:spcPct val="80000"/>
              </a:lnSpc>
              <a:defRPr/>
            </a:pPr>
            <a:r>
              <a:rPr lang="en-US">
                <a:ea typeface="ＭＳ Ｐゴシック" charset="0"/>
              </a:rPr>
              <a:t>Mice, Keyboards, Sensors, Cameras, Fingerprint readers</a:t>
            </a:r>
          </a:p>
          <a:p>
            <a:pPr lvl="1">
              <a:lnSpc>
                <a:spcPct val="80000"/>
              </a:lnSpc>
              <a:defRPr/>
            </a:pPr>
            <a:r>
              <a:rPr lang="en-US">
                <a:ea typeface="ＭＳ Ｐゴシック" charset="0"/>
              </a:rPr>
              <a:t>Different networking environment</a:t>
            </a:r>
          </a:p>
          <a:p>
            <a:pPr lvl="2">
              <a:lnSpc>
                <a:spcPct val="80000"/>
              </a:lnSpc>
              <a:defRPr/>
            </a:pPr>
            <a:r>
              <a:rPr lang="en-US">
                <a:ea typeface="ＭＳ Ｐゴシック" charset="0"/>
              </a:rPr>
              <a:t>Cable, DSL, Wireless, Firewalls,…</a:t>
            </a:r>
          </a:p>
          <a:p>
            <a:pPr>
              <a:lnSpc>
                <a:spcPct val="80000"/>
              </a:lnSpc>
              <a:defRPr/>
            </a:pPr>
            <a:r>
              <a:rPr lang="en-US">
                <a:solidFill>
                  <a:schemeClr val="hlink"/>
                </a:solidFill>
                <a:ea typeface="ＭＳ Ｐゴシック" charset="0"/>
              </a:rPr>
              <a:t>Questions:</a:t>
            </a:r>
          </a:p>
          <a:p>
            <a:pPr lvl="1">
              <a:lnSpc>
                <a:spcPct val="80000"/>
              </a:lnSpc>
              <a:defRPr/>
            </a:pPr>
            <a:r>
              <a:rPr lang="en-US">
                <a:solidFill>
                  <a:schemeClr val="hlink"/>
                </a:solidFill>
                <a:ea typeface="ＭＳ Ｐゴシック" charset="0"/>
              </a:rPr>
              <a:t>Does the programmer need to write a single program that performs many independent activities?</a:t>
            </a:r>
          </a:p>
          <a:p>
            <a:pPr lvl="1">
              <a:lnSpc>
                <a:spcPct val="80000"/>
              </a:lnSpc>
              <a:defRPr/>
            </a:pPr>
            <a:r>
              <a:rPr lang="en-US">
                <a:solidFill>
                  <a:schemeClr val="hlink"/>
                </a:solidFill>
                <a:ea typeface="ＭＳ Ｐゴシック" charset="0"/>
              </a:rPr>
              <a:t>Does every program have to be altered for every piece of hardware?</a:t>
            </a:r>
          </a:p>
          <a:p>
            <a:pPr lvl="1">
              <a:lnSpc>
                <a:spcPct val="80000"/>
              </a:lnSpc>
              <a:defRPr/>
            </a:pPr>
            <a:r>
              <a:rPr lang="en-US">
                <a:solidFill>
                  <a:schemeClr val="hlink"/>
                </a:solidFill>
                <a:ea typeface="ＭＳ Ｐゴシック" charset="0"/>
              </a:rPr>
              <a:t>Does a faulty program crash everything?</a:t>
            </a:r>
          </a:p>
          <a:p>
            <a:pPr lvl="1">
              <a:lnSpc>
                <a:spcPct val="80000"/>
              </a:lnSpc>
              <a:defRPr/>
            </a:pPr>
            <a:r>
              <a:rPr lang="en-US">
                <a:solidFill>
                  <a:schemeClr val="hlink"/>
                </a:solidFill>
                <a:ea typeface="ＭＳ Ｐゴシック" charset="0"/>
              </a:rPr>
              <a:t>Does every program have access to all hardware?</a:t>
            </a:r>
          </a:p>
        </p:txBody>
      </p:sp>
    </p:spTree>
    <p:custDataLst>
      <p:tags r:id="rId1"/>
    </p:custDataLst>
    <p:extLst>
      <p:ext uri="{BB962C8B-B14F-4D97-AF65-F5344CB8AC3E}">
        <p14:creationId xmlns:p14="http://schemas.microsoft.com/office/powerpoint/2010/main" val="23084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9747">
                                            <p:txEl>
                                              <p:pRg st="1" end="1"/>
                                            </p:txEl>
                                          </p:spTgt>
                                        </p:tgtEl>
                                        <p:attrNameLst>
                                          <p:attrName>style.visibility</p:attrName>
                                        </p:attrNameLst>
                                      </p:cBhvr>
                                      <p:to>
                                        <p:strVal val="visible"/>
                                      </p:to>
                                    </p:set>
                                    <p:anim calcmode="lin" valueType="num">
                                      <p:cBhvr additive="base">
                                        <p:cTn id="11" dur="500" fill="hold"/>
                                        <p:tgtEl>
                                          <p:spTgt spid="1597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97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9747">
                                            <p:txEl>
                                              <p:pRg st="2" end="2"/>
                                            </p:txEl>
                                          </p:spTgt>
                                        </p:tgtEl>
                                        <p:attrNameLst>
                                          <p:attrName>style.visibility</p:attrName>
                                        </p:attrNameLst>
                                      </p:cBhvr>
                                      <p:to>
                                        <p:strVal val="visible"/>
                                      </p:to>
                                    </p:set>
                                    <p:anim calcmode="lin" valueType="num">
                                      <p:cBhvr additive="base">
                                        <p:cTn id="15" dur="500" fill="hold"/>
                                        <p:tgtEl>
                                          <p:spTgt spid="1597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97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9747">
                                            <p:txEl>
                                              <p:pRg st="3" end="3"/>
                                            </p:txEl>
                                          </p:spTgt>
                                        </p:tgtEl>
                                        <p:attrNameLst>
                                          <p:attrName>style.visibility</p:attrName>
                                        </p:attrNameLst>
                                      </p:cBhvr>
                                      <p:to>
                                        <p:strVal val="visible"/>
                                      </p:to>
                                    </p:set>
                                    <p:anim calcmode="lin" valueType="num">
                                      <p:cBhvr additive="base">
                                        <p:cTn id="19" dur="500" fill="hold"/>
                                        <p:tgtEl>
                                          <p:spTgt spid="15974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974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9747">
                                            <p:txEl>
                                              <p:pRg st="4" end="4"/>
                                            </p:txEl>
                                          </p:spTgt>
                                        </p:tgtEl>
                                        <p:attrNameLst>
                                          <p:attrName>style.visibility</p:attrName>
                                        </p:attrNameLst>
                                      </p:cBhvr>
                                      <p:to>
                                        <p:strVal val="visible"/>
                                      </p:to>
                                    </p:set>
                                    <p:anim calcmode="lin" valueType="num">
                                      <p:cBhvr additive="base">
                                        <p:cTn id="23" dur="500" fill="hold"/>
                                        <p:tgtEl>
                                          <p:spTgt spid="15974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974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9747">
                                            <p:txEl>
                                              <p:pRg st="5" end="5"/>
                                            </p:txEl>
                                          </p:spTgt>
                                        </p:tgtEl>
                                        <p:attrNameLst>
                                          <p:attrName>style.visibility</p:attrName>
                                        </p:attrNameLst>
                                      </p:cBhvr>
                                      <p:to>
                                        <p:strVal val="visible"/>
                                      </p:to>
                                    </p:set>
                                    <p:anim calcmode="lin" valueType="num">
                                      <p:cBhvr additive="base">
                                        <p:cTn id="27" dur="500" fill="hold"/>
                                        <p:tgtEl>
                                          <p:spTgt spid="159747">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974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9747">
                                            <p:txEl>
                                              <p:pRg st="6" end="6"/>
                                            </p:txEl>
                                          </p:spTgt>
                                        </p:tgtEl>
                                        <p:attrNameLst>
                                          <p:attrName>style.visibility</p:attrName>
                                        </p:attrNameLst>
                                      </p:cBhvr>
                                      <p:to>
                                        <p:strVal val="visible"/>
                                      </p:to>
                                    </p:set>
                                    <p:anim calcmode="lin" valueType="num">
                                      <p:cBhvr additive="base">
                                        <p:cTn id="31" dur="500" fill="hold"/>
                                        <p:tgtEl>
                                          <p:spTgt spid="159747">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974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9747">
                                            <p:txEl>
                                              <p:pRg st="7" end="7"/>
                                            </p:txEl>
                                          </p:spTgt>
                                        </p:tgtEl>
                                        <p:attrNameLst>
                                          <p:attrName>style.visibility</p:attrName>
                                        </p:attrNameLst>
                                      </p:cBhvr>
                                      <p:to>
                                        <p:strVal val="visible"/>
                                      </p:to>
                                    </p:set>
                                    <p:anim calcmode="lin" valueType="num">
                                      <p:cBhvr additive="base">
                                        <p:cTn id="35" dur="500" fill="hold"/>
                                        <p:tgtEl>
                                          <p:spTgt spid="159747">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97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59747">
                                            <p:txEl>
                                              <p:pRg st="8" end="8"/>
                                            </p:txEl>
                                          </p:spTgt>
                                        </p:tgtEl>
                                        <p:attrNameLst>
                                          <p:attrName>style.visibility</p:attrName>
                                        </p:attrNameLst>
                                      </p:cBhvr>
                                      <p:to>
                                        <p:strVal val="visible"/>
                                      </p:to>
                                    </p:set>
                                    <p:anim calcmode="lin" valueType="num">
                                      <p:cBhvr additive="base">
                                        <p:cTn id="41" dur="500" fill="hold"/>
                                        <p:tgtEl>
                                          <p:spTgt spid="159747">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59747">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9747">
                                            <p:txEl>
                                              <p:pRg st="9" end="9"/>
                                            </p:txEl>
                                          </p:spTgt>
                                        </p:tgtEl>
                                        <p:attrNameLst>
                                          <p:attrName>style.visibility</p:attrName>
                                        </p:attrNameLst>
                                      </p:cBhvr>
                                      <p:to>
                                        <p:strVal val="visible"/>
                                      </p:to>
                                    </p:set>
                                    <p:anim calcmode="lin" valueType="num">
                                      <p:cBhvr additive="base">
                                        <p:cTn id="45" dur="500" fill="hold"/>
                                        <p:tgtEl>
                                          <p:spTgt spid="159747">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5974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59747">
                                            <p:txEl>
                                              <p:pRg st="10" end="10"/>
                                            </p:txEl>
                                          </p:spTgt>
                                        </p:tgtEl>
                                        <p:attrNameLst>
                                          <p:attrName>style.visibility</p:attrName>
                                        </p:attrNameLst>
                                      </p:cBhvr>
                                      <p:to>
                                        <p:strVal val="visible"/>
                                      </p:to>
                                    </p:set>
                                    <p:anim calcmode="lin" valueType="num">
                                      <p:cBhvr additive="base">
                                        <p:cTn id="51" dur="500" fill="hold"/>
                                        <p:tgtEl>
                                          <p:spTgt spid="1597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5974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59747">
                                            <p:txEl>
                                              <p:pRg st="11" end="11"/>
                                            </p:txEl>
                                          </p:spTgt>
                                        </p:tgtEl>
                                        <p:attrNameLst>
                                          <p:attrName>style.visibility</p:attrName>
                                        </p:attrNameLst>
                                      </p:cBhvr>
                                      <p:to>
                                        <p:strVal val="visible"/>
                                      </p:to>
                                    </p:set>
                                    <p:anim calcmode="lin" valueType="num">
                                      <p:cBhvr additive="base">
                                        <p:cTn id="57" dur="500" fill="hold"/>
                                        <p:tgtEl>
                                          <p:spTgt spid="159747">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59747">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59747">
                                            <p:txEl>
                                              <p:pRg st="12" end="12"/>
                                            </p:txEl>
                                          </p:spTgt>
                                        </p:tgtEl>
                                        <p:attrNameLst>
                                          <p:attrName>style.visibility</p:attrName>
                                        </p:attrNameLst>
                                      </p:cBhvr>
                                      <p:to>
                                        <p:strVal val="visible"/>
                                      </p:to>
                                    </p:set>
                                    <p:anim calcmode="lin" valueType="num">
                                      <p:cBhvr additive="base">
                                        <p:cTn id="63" dur="500" fill="hold"/>
                                        <p:tgtEl>
                                          <p:spTgt spid="159747">
                                            <p:txEl>
                                              <p:pRg st="12" end="12"/>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5974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a:latin typeface="Gill Sans Light" charset="0"/>
                <a:ea typeface="Gill Sans" charset="0"/>
                <a:cs typeface="Gill Sans Light" charset="0"/>
              </a:rPr>
              <a:t>CS162 TAs</a:t>
            </a:r>
            <a:endParaRPr lang="en-US" dirty="0"/>
          </a:p>
        </p:txBody>
      </p:sp>
      <p:sp>
        <p:nvSpPr>
          <p:cNvPr id="8196" name="TextBox 7"/>
          <p:cNvSpPr txBox="1">
            <a:spLocks noChangeArrowheads="1"/>
          </p:cNvSpPr>
          <p:nvPr/>
        </p:nvSpPr>
        <p:spPr bwMode="auto">
          <a:xfrm>
            <a:off x="6732427" y="2895600"/>
            <a:ext cx="195668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Alexander </a:t>
            </a:r>
            <a:r>
              <a:rPr lang="en-US" sz="1800" b="0" dirty="0" err="1">
                <a:latin typeface="Gill Sans Light" charset="0"/>
                <a:cs typeface="Gill Sans Light" charset="0"/>
              </a:rPr>
              <a:t>Kozarian</a:t>
            </a:r>
            <a:endParaRPr lang="en-US" sz="1800" b="0" dirty="0">
              <a:latin typeface="Gill Sans Light" charset="0"/>
              <a:cs typeface="Gill Sans Light" charset="0"/>
            </a:endParaRPr>
          </a:p>
        </p:txBody>
      </p:sp>
      <p:sp>
        <p:nvSpPr>
          <p:cNvPr id="8197" name="TextBox 9"/>
          <p:cNvSpPr txBox="1">
            <a:spLocks noChangeArrowheads="1"/>
          </p:cNvSpPr>
          <p:nvPr/>
        </p:nvSpPr>
        <p:spPr bwMode="auto">
          <a:xfrm>
            <a:off x="5029721" y="2895599"/>
            <a:ext cx="9900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Eric </a:t>
            </a:r>
            <a:r>
              <a:rPr lang="en-US" sz="1800" b="0" dirty="0" err="1">
                <a:latin typeface="Gill Sans Light" charset="0"/>
                <a:cs typeface="Gill Sans Light" charset="0"/>
              </a:rPr>
              <a:t>Hou</a:t>
            </a:r>
            <a:endParaRPr lang="en-US" sz="1800" b="0" dirty="0">
              <a:latin typeface="Gill Sans Light" charset="0"/>
              <a:cs typeface="Gill Sans Light" charset="0"/>
            </a:endParaRPr>
          </a:p>
        </p:txBody>
      </p:sp>
      <p:sp>
        <p:nvSpPr>
          <p:cNvPr id="8199" name="Rectangle 11"/>
          <p:cNvSpPr>
            <a:spLocks noChangeArrowheads="1"/>
          </p:cNvSpPr>
          <p:nvPr/>
        </p:nvSpPr>
        <p:spPr bwMode="auto">
          <a:xfrm>
            <a:off x="674713" y="2895600"/>
            <a:ext cx="11630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err="1">
                <a:latin typeface="Gill Sans Light" charset="0"/>
                <a:cs typeface="Gill Sans Light" charset="0"/>
              </a:rPr>
              <a:t>Alon</a:t>
            </a:r>
            <a:r>
              <a:rPr lang="en-US" b="0" dirty="0">
                <a:latin typeface="Gill Sans Light" charset="0"/>
                <a:cs typeface="Gill Sans Light" charset="0"/>
              </a:rPr>
              <a:t> Amid</a:t>
            </a:r>
            <a:endParaRPr lang="en-US" dirty="0"/>
          </a:p>
        </p:txBody>
      </p:sp>
      <p:sp>
        <p:nvSpPr>
          <p:cNvPr id="8202" name="TextBox 14"/>
          <p:cNvSpPr txBox="1">
            <a:spLocks noChangeArrowheads="1"/>
          </p:cNvSpPr>
          <p:nvPr/>
        </p:nvSpPr>
        <p:spPr bwMode="auto">
          <a:xfrm>
            <a:off x="533400" y="5334000"/>
            <a:ext cx="2057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a:cs typeface="Gill Sans Light"/>
              </a:rPr>
              <a:t>Devin </a:t>
            </a:r>
            <a:r>
              <a:rPr lang="en-US" sz="1800" b="0" dirty="0" err="1">
                <a:latin typeface="Gill Sans Light"/>
                <a:cs typeface="Gill Sans Light"/>
              </a:rPr>
              <a:t>Petersohn</a:t>
            </a:r>
            <a:endParaRPr lang="en-US" sz="1800" b="0" dirty="0">
              <a:latin typeface="Gill Sans Light"/>
              <a:cs typeface="Gill Sans Light"/>
            </a:endParaRPr>
          </a:p>
        </p:txBody>
      </p:sp>
      <p:sp>
        <p:nvSpPr>
          <p:cNvPr id="8203" name="Rectangle 16"/>
          <p:cNvSpPr>
            <a:spLocks noChangeArrowheads="1"/>
          </p:cNvSpPr>
          <p:nvPr/>
        </p:nvSpPr>
        <p:spPr bwMode="auto">
          <a:xfrm>
            <a:off x="2895600" y="5334000"/>
            <a:ext cx="13821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a:latin typeface="Gill Sans Light" charset="0"/>
                <a:cs typeface="Gill Sans Light" charset="0"/>
              </a:rPr>
              <a:t>William </a:t>
            </a:r>
            <a:r>
              <a:rPr lang="en-US" b="0" dirty="0" err="1">
                <a:latin typeface="Gill Sans Light" charset="0"/>
                <a:cs typeface="Gill Sans Light" charset="0"/>
              </a:rPr>
              <a:t>Sheu</a:t>
            </a:r>
            <a:endParaRPr lang="en-US" dirty="0"/>
          </a:p>
        </p:txBody>
      </p:sp>
      <p:sp>
        <p:nvSpPr>
          <p:cNvPr id="8204" name="TextBox 17"/>
          <p:cNvSpPr txBox="1">
            <a:spLocks noChangeArrowheads="1"/>
          </p:cNvSpPr>
          <p:nvPr/>
        </p:nvSpPr>
        <p:spPr bwMode="auto">
          <a:xfrm>
            <a:off x="5068313" y="5334000"/>
            <a:ext cx="97654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Yang You</a:t>
            </a:r>
          </a:p>
        </p:txBody>
      </p:sp>
      <p:sp>
        <p:nvSpPr>
          <p:cNvPr id="8206" name="Rectangle 19"/>
          <p:cNvSpPr>
            <a:spLocks noChangeArrowheads="1"/>
          </p:cNvSpPr>
          <p:nvPr/>
        </p:nvSpPr>
        <p:spPr bwMode="auto">
          <a:xfrm>
            <a:off x="2744541" y="2895600"/>
            <a:ext cx="114165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a:latin typeface="Gill Sans Light"/>
                <a:cs typeface="Gill Sans Light"/>
              </a:rPr>
              <a:t>Jason Chin</a:t>
            </a:r>
          </a:p>
        </p:txBody>
      </p:sp>
      <p:sp>
        <p:nvSpPr>
          <p:cNvPr id="17" name="TextBox 17"/>
          <p:cNvSpPr txBox="1">
            <a:spLocks noChangeArrowheads="1"/>
          </p:cNvSpPr>
          <p:nvPr/>
        </p:nvSpPr>
        <p:spPr bwMode="auto">
          <a:xfrm>
            <a:off x="7087930" y="5334000"/>
            <a:ext cx="10830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Eric Zhou</a:t>
            </a: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4713" y="1207719"/>
            <a:ext cx="1219299" cy="1600200"/>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10091" y="1207719"/>
            <a:ext cx="1376115" cy="1600200"/>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970211" y="1207718"/>
            <a:ext cx="1457312" cy="1687881"/>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71290" y="3648779"/>
            <a:ext cx="1685221" cy="1685221"/>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073308" y="3636712"/>
            <a:ext cx="1156292" cy="1697288"/>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800600" y="3648779"/>
            <a:ext cx="1522979" cy="1685221"/>
          </a:xfrm>
          <a:prstGeom prst="rect">
            <a:avLst/>
          </a:prstGeom>
        </p:spPr>
      </p:pic>
      <p:pic>
        <p:nvPicPr>
          <p:cNvPr id="15" name="Picture 1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630685" y="3667876"/>
            <a:ext cx="1647025" cy="1647025"/>
          </a:xfrm>
          <a:prstGeom prst="rect">
            <a:avLst/>
          </a:prstGeom>
        </p:spPr>
      </p:pic>
      <p:pic>
        <p:nvPicPr>
          <p:cNvPr id="16" name="Picture 15"/>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850356" y="1216635"/>
            <a:ext cx="1245644" cy="1589533"/>
          </a:xfrm>
          <a:prstGeom prst="rect">
            <a:avLst/>
          </a:prstGeom>
        </p:spPr>
      </p:pic>
    </p:spTree>
    <p:extLst>
      <p:ext uri="{BB962C8B-B14F-4D97-AF65-F5344CB8AC3E}">
        <p14:creationId xmlns:p14="http://schemas.microsoft.com/office/powerpoint/2010/main" val="407646088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a:defRPr/>
            </a:pPr>
            <a:r>
              <a:rPr lang="en-US" altLang="en-US">
                <a:latin typeface="Gill Sans Light" charset="0"/>
                <a:cs typeface="Gill Sans Light" charset="0"/>
              </a:rPr>
              <a:t>OS Tool: Virtual Machine Abstraction</a:t>
            </a:r>
          </a:p>
        </p:txBody>
      </p:sp>
      <p:sp>
        <p:nvSpPr>
          <p:cNvPr id="52227" name="Rectangle 3"/>
          <p:cNvSpPr>
            <a:spLocks noGrp="1" noChangeArrowheads="1"/>
          </p:cNvSpPr>
          <p:nvPr>
            <p:ph type="body" idx="1"/>
          </p:nvPr>
        </p:nvSpPr>
        <p:spPr>
          <a:xfrm>
            <a:off x="381000" y="3200400"/>
            <a:ext cx="8534400" cy="3124200"/>
          </a:xfrm>
        </p:spPr>
        <p:txBody>
          <a:bodyPr/>
          <a:lstStyle/>
          <a:p>
            <a:pPr>
              <a:lnSpc>
                <a:spcPct val="80000"/>
              </a:lnSpc>
              <a:defRPr/>
            </a:pPr>
            <a:r>
              <a:rPr lang="en-US" dirty="0">
                <a:ea typeface="ＭＳ Ｐゴシック" charset="0"/>
              </a:rPr>
              <a:t>Software Engineering Problem: </a:t>
            </a:r>
          </a:p>
          <a:p>
            <a:pPr lvl="1">
              <a:lnSpc>
                <a:spcPct val="80000"/>
              </a:lnSpc>
              <a:defRPr/>
            </a:pPr>
            <a:r>
              <a:rPr lang="en-US" dirty="0">
                <a:ea typeface="ＭＳ Ｐゴシック" charset="0"/>
              </a:rPr>
              <a:t>Turn hardware/software quirks </a:t>
            </a:r>
            <a:r>
              <a:rPr lang="en-US" dirty="0">
                <a:ea typeface="ＭＳ Ｐゴシック" charset="0"/>
                <a:sym typeface="Symbol" charset="0"/>
              </a:rPr>
              <a:t> </a:t>
            </a:r>
            <a:br>
              <a:rPr lang="en-US" dirty="0">
                <a:ea typeface="ＭＳ Ｐゴシック" charset="0"/>
                <a:sym typeface="Symbol" charset="0"/>
              </a:rPr>
            </a:br>
            <a:r>
              <a:rPr lang="en-US" dirty="0">
                <a:ea typeface="ＭＳ Ｐゴシック" charset="0"/>
                <a:sym typeface="Symbol" charset="0"/>
              </a:rPr>
              <a:t>	</a:t>
            </a:r>
            <a:r>
              <a:rPr lang="en-US" dirty="0">
                <a:ea typeface="ＭＳ Ｐゴシック" charset="0"/>
              </a:rPr>
              <a:t>what programmers want/need</a:t>
            </a:r>
          </a:p>
          <a:p>
            <a:pPr lvl="1">
              <a:lnSpc>
                <a:spcPct val="80000"/>
              </a:lnSpc>
              <a:defRPr/>
            </a:pPr>
            <a:r>
              <a:rPr lang="en-US" dirty="0">
                <a:ea typeface="ＭＳ Ｐゴシック" charset="0"/>
              </a:rPr>
              <a:t>Optimize for convenience, utilization, security, reliability, etc…</a:t>
            </a:r>
          </a:p>
          <a:p>
            <a:pPr>
              <a:lnSpc>
                <a:spcPct val="80000"/>
              </a:lnSpc>
              <a:defRPr/>
            </a:pPr>
            <a:r>
              <a:rPr lang="en-US" dirty="0">
                <a:ea typeface="ＭＳ Ｐゴシック" charset="0"/>
              </a:rPr>
              <a:t>For any OS area (e.g. file systems, virtual memory, networking, scheduling):</a:t>
            </a:r>
          </a:p>
          <a:p>
            <a:pPr lvl="1">
              <a:lnSpc>
                <a:spcPct val="80000"/>
              </a:lnSpc>
              <a:defRPr/>
            </a:pPr>
            <a:r>
              <a:rPr lang="en-US" dirty="0">
                <a:ea typeface="ＭＳ Ｐゴシック" charset="0"/>
              </a:rPr>
              <a:t>What’s the hardware interface? (physical reality)</a:t>
            </a:r>
          </a:p>
          <a:p>
            <a:pPr lvl="1">
              <a:lnSpc>
                <a:spcPct val="80000"/>
              </a:lnSpc>
              <a:defRPr/>
            </a:pPr>
            <a:r>
              <a:rPr lang="en-US" dirty="0">
                <a:ea typeface="ＭＳ Ｐゴシック" charset="0"/>
              </a:rPr>
              <a:t>What’s the application interface? (nicer abstraction)</a:t>
            </a:r>
          </a:p>
        </p:txBody>
      </p:sp>
      <p:sp>
        <p:nvSpPr>
          <p:cNvPr id="52228" name="Text Box 4"/>
          <p:cNvSpPr txBox="1">
            <a:spLocks noChangeArrowheads="1"/>
          </p:cNvSpPr>
          <p:nvPr/>
        </p:nvSpPr>
        <p:spPr bwMode="auto">
          <a:xfrm>
            <a:off x="228600" y="838200"/>
            <a:ext cx="4648200" cy="2289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50000"/>
              </a:spcBef>
              <a:buSzTx/>
              <a:buFontTx/>
              <a:buNone/>
              <a:defRPr/>
            </a:pPr>
            <a:r>
              <a:rPr lang="en-US" altLang="en-US" sz="3600" b="0">
                <a:solidFill>
                  <a:schemeClr val="accent2"/>
                </a:solidFill>
                <a:latin typeface="Gill Sans" charset="0"/>
                <a:ea typeface="Gill Sans" charset="0"/>
                <a:cs typeface="Gill Sans" charset="0"/>
              </a:rPr>
              <a:t>Application</a:t>
            </a:r>
          </a:p>
          <a:p>
            <a:pPr algn="ctr">
              <a:lnSpc>
                <a:spcPct val="100000"/>
              </a:lnSpc>
              <a:spcBef>
                <a:spcPct val="50000"/>
              </a:spcBef>
              <a:buSzTx/>
              <a:buFontTx/>
              <a:buNone/>
              <a:defRPr/>
            </a:pPr>
            <a:r>
              <a:rPr lang="en-US" altLang="en-US" sz="3600" b="0">
                <a:solidFill>
                  <a:schemeClr val="accent2"/>
                </a:solidFill>
                <a:latin typeface="Gill Sans" charset="0"/>
                <a:ea typeface="Gill Sans" charset="0"/>
                <a:cs typeface="Gill Sans" charset="0"/>
              </a:rPr>
              <a:t>Operating System</a:t>
            </a:r>
          </a:p>
          <a:p>
            <a:pPr algn="ctr">
              <a:lnSpc>
                <a:spcPct val="100000"/>
              </a:lnSpc>
              <a:spcBef>
                <a:spcPct val="50000"/>
              </a:spcBef>
              <a:buSzTx/>
              <a:buFontTx/>
              <a:buNone/>
              <a:defRPr/>
            </a:pPr>
            <a:r>
              <a:rPr lang="en-US" altLang="en-US" sz="3600" b="0">
                <a:solidFill>
                  <a:schemeClr val="accent2"/>
                </a:solidFill>
                <a:latin typeface="Gill Sans" charset="0"/>
                <a:ea typeface="Gill Sans" charset="0"/>
                <a:cs typeface="Gill Sans" charset="0"/>
              </a:rPr>
              <a:t>Hardware</a:t>
            </a:r>
          </a:p>
        </p:txBody>
      </p:sp>
      <p:sp>
        <p:nvSpPr>
          <p:cNvPr id="52229" name="Line 5"/>
          <p:cNvSpPr>
            <a:spLocks noChangeShapeType="1"/>
          </p:cNvSpPr>
          <p:nvPr/>
        </p:nvSpPr>
        <p:spPr bwMode="auto">
          <a:xfrm>
            <a:off x="533400" y="2438400"/>
            <a:ext cx="4038600"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b="0">
              <a:latin typeface="Gill Sans" charset="0"/>
              <a:ea typeface="Gill Sans" charset="0"/>
              <a:cs typeface="Gill Sans" charset="0"/>
            </a:endParaRPr>
          </a:p>
        </p:txBody>
      </p:sp>
      <p:sp>
        <p:nvSpPr>
          <p:cNvPr id="52230" name="Line 6"/>
          <p:cNvSpPr>
            <a:spLocks noChangeShapeType="1"/>
          </p:cNvSpPr>
          <p:nvPr/>
        </p:nvSpPr>
        <p:spPr bwMode="auto">
          <a:xfrm>
            <a:off x="533400" y="1524000"/>
            <a:ext cx="4038600"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b="0">
              <a:latin typeface="Gill Sans" charset="0"/>
              <a:ea typeface="Gill Sans" charset="0"/>
              <a:cs typeface="Gill Sans" charset="0"/>
            </a:endParaRPr>
          </a:p>
        </p:txBody>
      </p:sp>
      <p:sp>
        <p:nvSpPr>
          <p:cNvPr id="52231" name="Text Box 8"/>
          <p:cNvSpPr txBox="1">
            <a:spLocks noChangeArrowheads="1"/>
          </p:cNvSpPr>
          <p:nvPr/>
        </p:nvSpPr>
        <p:spPr bwMode="auto">
          <a:xfrm>
            <a:off x="4648200" y="2209800"/>
            <a:ext cx="3430588" cy="46196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a:latin typeface="Gill Sans" charset="0"/>
                <a:ea typeface="Gill Sans" charset="0"/>
                <a:cs typeface="Gill Sans" charset="0"/>
              </a:rPr>
              <a:t>Physical Machine Interface</a:t>
            </a:r>
          </a:p>
        </p:txBody>
      </p:sp>
      <p:sp>
        <p:nvSpPr>
          <p:cNvPr id="52232" name="Text Box 9"/>
          <p:cNvSpPr txBox="1">
            <a:spLocks noChangeArrowheads="1"/>
          </p:cNvSpPr>
          <p:nvPr/>
        </p:nvSpPr>
        <p:spPr bwMode="auto">
          <a:xfrm>
            <a:off x="4648200" y="1295400"/>
            <a:ext cx="3313113" cy="46196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a:latin typeface="Gill Sans" charset="0"/>
                <a:ea typeface="Gill Sans" charset="0"/>
                <a:cs typeface="Gill Sans" charset="0"/>
              </a:rPr>
              <a:t>Virtual Machine Interface</a:t>
            </a:r>
          </a:p>
        </p:txBody>
      </p:sp>
    </p:spTree>
    <p:custDataLst>
      <p:tags r:id="rId1"/>
    </p:custDataLst>
    <p:extLst>
      <p:ext uri="{BB962C8B-B14F-4D97-AF65-F5344CB8AC3E}">
        <p14:creationId xmlns:p14="http://schemas.microsoft.com/office/powerpoint/2010/main" val="46117447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defRPr/>
            </a:pPr>
            <a:r>
              <a:rPr lang="en-US" altLang="en-US">
                <a:latin typeface="Gill Sans Light" charset="0"/>
                <a:ea typeface="ＭＳ Ｐゴシック" charset="-128"/>
                <a:cs typeface="Gill Sans Light" charset="0"/>
              </a:rPr>
              <a:t>Virtual Machines</a:t>
            </a:r>
          </a:p>
        </p:txBody>
      </p:sp>
      <p:sp>
        <p:nvSpPr>
          <p:cNvPr id="44035" name="Rectangle 3"/>
          <p:cNvSpPr>
            <a:spLocks noGrp="1" noChangeArrowheads="1"/>
          </p:cNvSpPr>
          <p:nvPr>
            <p:ph type="body" idx="1"/>
          </p:nvPr>
        </p:nvSpPr>
        <p:spPr>
          <a:xfrm>
            <a:off x="304800" y="838200"/>
            <a:ext cx="8610600" cy="4267200"/>
          </a:xfrm>
        </p:spPr>
        <p:txBody>
          <a:bodyPr/>
          <a:lstStyle/>
          <a:p>
            <a:pPr>
              <a:lnSpc>
                <a:spcPct val="110000"/>
              </a:lnSpc>
              <a:defRPr/>
            </a:pPr>
            <a:r>
              <a:rPr lang="en-US" dirty="0">
                <a:ea typeface="ＭＳ Ｐゴシック" charset="0"/>
              </a:rPr>
              <a:t>Software emulation of an abstract machine</a:t>
            </a:r>
          </a:p>
          <a:p>
            <a:pPr lvl="1">
              <a:lnSpc>
                <a:spcPct val="110000"/>
              </a:lnSpc>
              <a:defRPr/>
            </a:pPr>
            <a:r>
              <a:rPr lang="en-US" dirty="0">
                <a:ea typeface="ＭＳ Ｐゴシック" charset="0"/>
              </a:rPr>
              <a:t>Give programs illusion they own the machine</a:t>
            </a:r>
          </a:p>
          <a:p>
            <a:pPr lvl="1">
              <a:lnSpc>
                <a:spcPct val="110000"/>
              </a:lnSpc>
              <a:defRPr/>
            </a:pPr>
            <a:r>
              <a:rPr lang="en-US" dirty="0">
                <a:ea typeface="ＭＳ Ｐゴシック" charset="0"/>
              </a:rPr>
              <a:t>Make it look like hardware has features you want</a:t>
            </a:r>
          </a:p>
          <a:p>
            <a:pPr>
              <a:lnSpc>
                <a:spcPct val="110000"/>
              </a:lnSpc>
              <a:defRPr/>
            </a:pPr>
            <a:r>
              <a:rPr lang="en-US" dirty="0">
                <a:ea typeface="ＭＳ Ｐゴシック" charset="0"/>
              </a:rPr>
              <a:t>Two types of “Virtual </a:t>
            </a:r>
            <a:r>
              <a:rPr lang="en-US" dirty="0" err="1">
                <a:ea typeface="ＭＳ Ｐゴシック" charset="0"/>
              </a:rPr>
              <a:t>Machine”s</a:t>
            </a:r>
            <a:endParaRPr lang="en-US" dirty="0">
              <a:ea typeface="ＭＳ Ｐゴシック" charset="0"/>
            </a:endParaRPr>
          </a:p>
          <a:p>
            <a:pPr lvl="1">
              <a:lnSpc>
                <a:spcPct val="110000"/>
              </a:lnSpc>
              <a:defRPr/>
            </a:pPr>
            <a:r>
              <a:rPr lang="en-US" dirty="0">
                <a:ea typeface="ＭＳ Ｐゴシック" charset="0"/>
              </a:rPr>
              <a:t>Process VM: supports the execution of a single program; this functionality typically provided by OS</a:t>
            </a:r>
          </a:p>
          <a:p>
            <a:pPr lvl="1">
              <a:lnSpc>
                <a:spcPct val="110000"/>
              </a:lnSpc>
              <a:defRPr/>
            </a:pPr>
            <a:r>
              <a:rPr lang="en-US" dirty="0">
                <a:ea typeface="ＭＳ Ｐゴシック" charset="0"/>
              </a:rPr>
              <a:t>System VM: supports the execution of an entire OS and its applications (e.g., </a:t>
            </a:r>
            <a:r>
              <a:rPr lang="en-US" dirty="0" err="1">
                <a:ea typeface="ＭＳ Ｐゴシック" charset="0"/>
              </a:rPr>
              <a:t>VMWare</a:t>
            </a:r>
            <a:r>
              <a:rPr lang="en-US" dirty="0">
                <a:ea typeface="ＭＳ Ｐゴシック" charset="0"/>
              </a:rPr>
              <a:t> Fusion, Virtual box, Parallels Desktop, </a:t>
            </a:r>
            <a:r>
              <a:rPr lang="en-US" dirty="0" err="1">
                <a:ea typeface="ＭＳ Ｐゴシック" charset="0"/>
              </a:rPr>
              <a:t>Xen</a:t>
            </a:r>
            <a:r>
              <a:rPr lang="en-US" dirty="0">
                <a:ea typeface="ＭＳ Ｐゴシック" charset="0"/>
              </a:rPr>
              <a:t>)</a:t>
            </a:r>
          </a:p>
          <a:p>
            <a:pPr lvl="1">
              <a:lnSpc>
                <a:spcPct val="110000"/>
              </a:lnSpc>
              <a:buFontTx/>
              <a:buNone/>
              <a:defRPr/>
            </a:pPr>
            <a:endParaRPr lang="en-US" dirty="0">
              <a:ea typeface="ＭＳ Ｐゴシック" charset="0"/>
            </a:endParaRPr>
          </a:p>
        </p:txBody>
      </p:sp>
      <p:grpSp>
        <p:nvGrpSpPr>
          <p:cNvPr id="69635" name="Group 1"/>
          <p:cNvGrpSpPr>
            <a:grpSpLocks/>
          </p:cNvGrpSpPr>
          <p:nvPr/>
        </p:nvGrpSpPr>
        <p:grpSpPr bwMode="auto">
          <a:xfrm>
            <a:off x="962025" y="4876800"/>
            <a:ext cx="7115175" cy="1676400"/>
            <a:chOff x="962025" y="4876800"/>
            <a:chExt cx="7115175" cy="1676400"/>
          </a:xfrm>
        </p:grpSpPr>
        <p:pic>
          <p:nvPicPr>
            <p:cNvPr id="69636" name="Picture 1"/>
            <p:cNvPicPr>
              <a:picLocks noChangeAspect="1"/>
            </p:cNvPicPr>
            <p:nvPr/>
          </p:nvPicPr>
          <p:blipFill>
            <a:blip r:embed="rId4">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667000" y="4876800"/>
              <a:ext cx="16764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7" name="Picture 2"/>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025" y="4876800"/>
              <a:ext cx="12477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8" name="Picture 3"/>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9400" y="48768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9"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9530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2290534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anim calcmode="lin" valueType="num">
                                      <p:cBhvr additive="base">
                                        <p:cTn id="11" dur="500" fill="hold"/>
                                        <p:tgtEl>
                                          <p:spTgt spid="440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403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anim calcmode="lin" valueType="num">
                                      <p:cBhvr additive="base">
                                        <p:cTn id="15" dur="500" fill="hold"/>
                                        <p:tgtEl>
                                          <p:spTgt spid="4403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40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44035">
                                            <p:txEl>
                                              <p:pRg st="3" end="3"/>
                                            </p:txEl>
                                          </p:spTgt>
                                        </p:tgtEl>
                                        <p:attrNameLst>
                                          <p:attrName>style.visibility</p:attrName>
                                        </p:attrNameLst>
                                      </p:cBhvr>
                                      <p:to>
                                        <p:strVal val="visible"/>
                                      </p:to>
                                    </p:set>
                                    <p:anim calcmode="lin" valueType="num">
                                      <p:cBhvr additive="base">
                                        <p:cTn id="21" dur="500" fill="hold"/>
                                        <p:tgtEl>
                                          <p:spTgt spid="44035">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403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44035">
                                            <p:txEl>
                                              <p:pRg st="4" end="4"/>
                                            </p:txEl>
                                          </p:spTgt>
                                        </p:tgtEl>
                                        <p:attrNameLst>
                                          <p:attrName>style.visibility</p:attrName>
                                        </p:attrNameLst>
                                      </p:cBhvr>
                                      <p:to>
                                        <p:strVal val="visible"/>
                                      </p:to>
                                    </p:set>
                                    <p:anim calcmode="lin" valueType="num">
                                      <p:cBhvr additive="base">
                                        <p:cTn id="25" dur="500" fill="hold"/>
                                        <p:tgtEl>
                                          <p:spTgt spid="4403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403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4035">
                                            <p:txEl>
                                              <p:pRg st="5" end="5"/>
                                            </p:txEl>
                                          </p:spTgt>
                                        </p:tgtEl>
                                        <p:attrNameLst>
                                          <p:attrName>style.visibility</p:attrName>
                                        </p:attrNameLst>
                                      </p:cBhvr>
                                      <p:to>
                                        <p:strVal val="visible"/>
                                      </p:to>
                                    </p:set>
                                    <p:anim calcmode="lin" valueType="num">
                                      <p:cBhvr additive="base">
                                        <p:cTn id="29" dur="500" fill="hold"/>
                                        <p:tgtEl>
                                          <p:spTgt spid="4403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40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altLang="en-US">
                <a:latin typeface="Gill Sans Light" charset="0"/>
                <a:ea typeface="ＭＳ Ｐゴシック" charset="-128"/>
                <a:cs typeface="Gill Sans Light" charset="0"/>
              </a:rPr>
              <a:t>Process VMs</a:t>
            </a:r>
          </a:p>
        </p:txBody>
      </p:sp>
      <p:sp>
        <p:nvSpPr>
          <p:cNvPr id="44035" name="Rectangle 3"/>
          <p:cNvSpPr>
            <a:spLocks noGrp="1" noChangeArrowheads="1"/>
          </p:cNvSpPr>
          <p:nvPr>
            <p:ph type="body" idx="1"/>
          </p:nvPr>
        </p:nvSpPr>
        <p:spPr>
          <a:xfrm>
            <a:off x="304800" y="1066800"/>
            <a:ext cx="8763000" cy="5334000"/>
          </a:xfrm>
        </p:spPr>
        <p:txBody>
          <a:bodyPr/>
          <a:lstStyle/>
          <a:p>
            <a:pPr>
              <a:defRPr/>
            </a:pPr>
            <a:r>
              <a:rPr lang="en-US">
                <a:ea typeface="ＭＳ Ｐゴシック" charset="0"/>
              </a:rPr>
              <a:t>Programming simplicity</a:t>
            </a:r>
          </a:p>
          <a:p>
            <a:pPr lvl="1">
              <a:defRPr/>
            </a:pPr>
            <a:r>
              <a:rPr lang="en-US">
                <a:ea typeface="ＭＳ Ｐゴシック" charset="0"/>
              </a:rPr>
              <a:t>Each process thinks it has all memory/CPU time</a:t>
            </a:r>
          </a:p>
          <a:p>
            <a:pPr lvl="1">
              <a:defRPr/>
            </a:pPr>
            <a:r>
              <a:rPr lang="en-US">
                <a:ea typeface="ＭＳ Ｐゴシック" charset="0"/>
              </a:rPr>
              <a:t>Each process thinks it owns all devices</a:t>
            </a:r>
          </a:p>
          <a:p>
            <a:pPr lvl="1">
              <a:defRPr/>
            </a:pPr>
            <a:r>
              <a:rPr lang="en-US">
                <a:ea typeface="ＭＳ Ｐゴシック" charset="0"/>
              </a:rPr>
              <a:t>Different devices appear to have same high level interface</a:t>
            </a:r>
          </a:p>
          <a:p>
            <a:pPr lvl="1">
              <a:defRPr/>
            </a:pPr>
            <a:r>
              <a:rPr lang="en-US">
                <a:ea typeface="ＭＳ Ｐゴシック" charset="0"/>
              </a:rPr>
              <a:t>Device interfaces more powerful than raw hardware</a:t>
            </a:r>
          </a:p>
          <a:p>
            <a:pPr lvl="2">
              <a:defRPr/>
            </a:pPr>
            <a:r>
              <a:rPr lang="en-US">
                <a:ea typeface="ＭＳ Ｐゴシック" charset="0"/>
              </a:rPr>
              <a:t>Bitmapped display </a:t>
            </a:r>
            <a:r>
              <a:rPr lang="en-US">
                <a:ea typeface="ＭＳ Ｐゴシック" charset="0"/>
                <a:sym typeface="Symbol" charset="0"/>
              </a:rPr>
              <a:t> windowing system</a:t>
            </a:r>
          </a:p>
          <a:p>
            <a:pPr lvl="2">
              <a:defRPr/>
            </a:pPr>
            <a:r>
              <a:rPr lang="en-US">
                <a:ea typeface="ＭＳ Ｐゴシック" charset="0"/>
                <a:sym typeface="Symbol" charset="0"/>
              </a:rPr>
              <a:t>Ethernet card  reliable, ordered, networking (TCP/IP)</a:t>
            </a:r>
          </a:p>
          <a:p>
            <a:pPr>
              <a:defRPr/>
            </a:pPr>
            <a:r>
              <a:rPr lang="en-US">
                <a:ea typeface="ＭＳ Ｐゴシック" charset="0"/>
              </a:rPr>
              <a:t>Fault Isolation</a:t>
            </a:r>
          </a:p>
          <a:p>
            <a:pPr lvl="1">
              <a:defRPr/>
            </a:pPr>
            <a:r>
              <a:rPr lang="en-US">
                <a:ea typeface="ＭＳ Ｐゴシック" charset="0"/>
              </a:rPr>
              <a:t>Processes unable to directly impact other processes</a:t>
            </a:r>
          </a:p>
          <a:p>
            <a:pPr lvl="1">
              <a:defRPr/>
            </a:pPr>
            <a:r>
              <a:rPr lang="en-US">
                <a:ea typeface="ＭＳ Ｐゴシック" charset="0"/>
              </a:rPr>
              <a:t>Bugs cannot crash whole machine</a:t>
            </a:r>
          </a:p>
          <a:p>
            <a:pPr>
              <a:defRPr/>
            </a:pPr>
            <a:r>
              <a:rPr lang="en-US">
                <a:ea typeface="ＭＳ Ｐゴシック" charset="0"/>
              </a:rPr>
              <a:t>Protection and Portability</a:t>
            </a:r>
          </a:p>
          <a:p>
            <a:pPr lvl="1">
              <a:defRPr/>
            </a:pPr>
            <a:r>
              <a:rPr lang="en-US">
                <a:ea typeface="ＭＳ Ｐゴシック" charset="0"/>
              </a:rPr>
              <a:t>Java interface safe and stable across many platforms</a:t>
            </a:r>
          </a:p>
          <a:p>
            <a:pPr lvl="1">
              <a:defRPr/>
            </a:pPr>
            <a:endParaRPr lang="en-US">
              <a:ea typeface="ＭＳ Ｐゴシック" charset="0"/>
            </a:endParaRPr>
          </a:p>
        </p:txBody>
      </p:sp>
    </p:spTree>
    <p:custDataLst>
      <p:tags r:id="rId1"/>
    </p:custDataLst>
    <p:extLst>
      <p:ext uri="{BB962C8B-B14F-4D97-AF65-F5344CB8AC3E}">
        <p14:creationId xmlns:p14="http://schemas.microsoft.com/office/powerpoint/2010/main" val="12300228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03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03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035">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03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0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28600" y="152400"/>
            <a:ext cx="8610600" cy="533400"/>
          </a:xfrm>
        </p:spPr>
        <p:txBody>
          <a:bodyPr/>
          <a:lstStyle/>
          <a:p>
            <a:pPr>
              <a:defRPr/>
            </a:pPr>
            <a:r>
              <a:rPr lang="en-US" altLang="en-US">
                <a:latin typeface="Gill Sans Light" charset="0"/>
                <a:ea typeface="ＭＳ Ｐゴシック" charset="-128"/>
                <a:cs typeface="Gill Sans Light" charset="0"/>
              </a:rPr>
              <a:t>System Virtual Machines: Layers of OSs</a:t>
            </a:r>
          </a:p>
        </p:txBody>
      </p:sp>
      <p:sp>
        <p:nvSpPr>
          <p:cNvPr id="55299" name="Rectangle 3"/>
          <p:cNvSpPr>
            <a:spLocks noGrp="1" noChangeArrowheads="1"/>
          </p:cNvSpPr>
          <p:nvPr>
            <p:ph type="body" idx="1"/>
          </p:nvPr>
        </p:nvSpPr>
        <p:spPr>
          <a:xfrm>
            <a:off x="533400" y="762000"/>
            <a:ext cx="7924800" cy="5105400"/>
          </a:xfrm>
        </p:spPr>
        <p:txBody>
          <a:bodyPr/>
          <a:lstStyle/>
          <a:p>
            <a:pPr>
              <a:defRPr/>
            </a:pPr>
            <a:r>
              <a:rPr lang="en-US">
                <a:ea typeface="ＭＳ Ｐゴシック" charset="0"/>
              </a:rPr>
              <a:t>Useful for OS development</a:t>
            </a:r>
          </a:p>
          <a:p>
            <a:pPr lvl="1">
              <a:defRPr/>
            </a:pPr>
            <a:r>
              <a:rPr lang="en-US">
                <a:ea typeface="ＭＳ Ｐゴシック" charset="0"/>
              </a:rPr>
              <a:t>When OS crashes, restricted to one VM</a:t>
            </a:r>
          </a:p>
          <a:p>
            <a:pPr lvl="1">
              <a:defRPr/>
            </a:pPr>
            <a:r>
              <a:rPr lang="en-US">
                <a:ea typeface="ＭＳ Ｐゴシック" charset="0"/>
              </a:rPr>
              <a:t>Can aid testing programs on other OSs</a:t>
            </a:r>
          </a:p>
          <a:p>
            <a:pPr lvl="1">
              <a:defRPr/>
            </a:pPr>
            <a:endParaRPr lang="en-US">
              <a:ea typeface="ＭＳ Ｐゴシック" charset="0"/>
            </a:endParaRPr>
          </a:p>
        </p:txBody>
      </p:sp>
      <p:pic>
        <p:nvPicPr>
          <p:cNvPr id="73731"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381" t="3047" r="381" b="4318"/>
          <a:stretch>
            <a:fillRect/>
          </a:stretch>
        </p:blipFill>
        <p:spPr bwMode="auto">
          <a:xfrm>
            <a:off x="1600200" y="2133600"/>
            <a:ext cx="6083300" cy="4259263"/>
          </a:xfrm>
          <a:prstGeom prst="rect">
            <a:avLst/>
          </a:prstGeom>
          <a:noFill/>
          <a:ln w="38100" cmpd="dbl">
            <a:solidFill>
              <a:srgbClr val="CC66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0175895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295400"/>
            <a:ext cx="7848600" cy="2057400"/>
          </a:xfrm>
        </p:spPr>
        <p:txBody>
          <a:bodyPr/>
          <a:lstStyle/>
          <a:p>
            <a:pPr>
              <a:defRPr/>
            </a:pPr>
            <a:br>
              <a:rPr lang="en-US" sz="6000" dirty="0"/>
            </a:br>
            <a:r>
              <a:rPr lang="en-US" sz="6000" dirty="0"/>
              <a:t>5 min break</a:t>
            </a:r>
          </a:p>
        </p:txBody>
      </p:sp>
    </p:spTree>
    <p:extLst>
      <p:ext uri="{BB962C8B-B14F-4D97-AF65-F5344CB8AC3E}">
        <p14:creationId xmlns:p14="http://schemas.microsoft.com/office/powerpoint/2010/main" val="361112379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152400"/>
            <a:ext cx="8077200" cy="533400"/>
          </a:xfrm>
        </p:spPr>
        <p:txBody>
          <a:bodyPr/>
          <a:lstStyle/>
          <a:p>
            <a:pPr>
              <a:defRPr/>
            </a:pPr>
            <a:r>
              <a:rPr lang="en-US">
                <a:latin typeface="Gill Sans Light" charset="0"/>
                <a:ea typeface="ＭＳ Ｐゴシック" charset="0"/>
                <a:cs typeface="Gill Sans Light" charset="0"/>
              </a:rPr>
              <a:t>Greatest Artifact of Human Civilization…</a:t>
            </a:r>
          </a:p>
        </p:txBody>
      </p:sp>
      <p:pic>
        <p:nvPicPr>
          <p:cNvPr id="11266" name="Picture 1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66800" y="990600"/>
            <a:ext cx="6773863" cy="544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descr="Screen Shot 2017-08-23 at 3.37.30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076260"/>
            <a:ext cx="9144000" cy="5121117"/>
          </a:xfrm>
          <a:prstGeom prst="rect">
            <a:avLst/>
          </a:prstGeom>
        </p:spPr>
      </p:pic>
      <p:pic>
        <p:nvPicPr>
          <p:cNvPr id="12289" name="Picture 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286750" y="0"/>
            <a:ext cx="85725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3" name="Title 1"/>
          <p:cNvSpPr>
            <a:spLocks noGrp="1"/>
          </p:cNvSpPr>
          <p:nvPr>
            <p:ph type="title"/>
          </p:nvPr>
        </p:nvSpPr>
        <p:spPr>
          <a:xfrm>
            <a:off x="1481137" y="76200"/>
            <a:ext cx="8043863" cy="755650"/>
          </a:xfrm>
        </p:spPr>
        <p:txBody>
          <a:bodyPr/>
          <a:lstStyle/>
          <a:p>
            <a:pPr algn="l">
              <a:defRPr/>
            </a:pPr>
            <a:r>
              <a:rPr lang="en-US" altLang="en-US" dirty="0">
                <a:latin typeface="Gill Sans Light" charset="0"/>
                <a:ea typeface="ＭＳ Ｐゴシック" charset="-128"/>
                <a:cs typeface="Gill Sans Light" charset="0"/>
              </a:rPr>
              <a:t>Internet Scale: Over 3.8 Billion Users!</a:t>
            </a:r>
            <a:endParaRPr lang="en-US" dirty="0">
              <a:ea typeface="ＭＳ Ｐゴシック" charset="0"/>
            </a:endParaRPr>
          </a:p>
        </p:txBody>
      </p:sp>
      <p:grpSp>
        <p:nvGrpSpPr>
          <p:cNvPr id="33" name="Group 32"/>
          <p:cNvGrpSpPr>
            <a:grpSpLocks/>
          </p:cNvGrpSpPr>
          <p:nvPr/>
        </p:nvGrpSpPr>
        <p:grpSpPr bwMode="auto">
          <a:xfrm>
            <a:off x="7010400" y="1503363"/>
            <a:ext cx="1577975" cy="392112"/>
            <a:chOff x="6511926" y="1295400"/>
            <a:chExt cx="1577431" cy="392953"/>
          </a:xfrm>
        </p:grpSpPr>
        <p:sp>
          <p:nvSpPr>
            <p:cNvPr id="12" name="Oval 11"/>
            <p:cNvSpPr>
              <a:spLocks noChangeArrowheads="1"/>
            </p:cNvSpPr>
            <p:nvPr/>
          </p:nvSpPr>
          <p:spPr bwMode="auto">
            <a:xfrm>
              <a:off x="7940183" y="1524490"/>
              <a:ext cx="149174" cy="163863"/>
            </a:xfrm>
            <a:prstGeom prst="ellipse">
              <a:avLst/>
            </a:prstGeom>
            <a:solidFill>
              <a:schemeClr val="accent2"/>
            </a:solidFill>
            <a:ln w="9525">
              <a:solidFill>
                <a:srgbClr val="5B8AFB"/>
              </a:solidFill>
              <a:round/>
              <a:headEnd/>
              <a:tailEnd/>
            </a:ln>
            <a:effectLst>
              <a:outerShdw blurRad="40000" dist="23000" dir="5400000" rotWithShape="0">
                <a:srgbClr val="000000">
                  <a:alpha val="34998"/>
                </a:srgbClr>
              </a:outerShdw>
            </a:effectLst>
          </p:spPr>
          <p:txBody>
            <a:bodyPr anchor="ctr"/>
            <a:lstStyle/>
            <a:p>
              <a:pPr algn="ctr">
                <a:defRPr/>
              </a:pPr>
              <a:endParaRPr lang="en-US" b="0">
                <a:solidFill>
                  <a:srgbClr val="FFFFFF"/>
                </a:solidFill>
                <a:latin typeface="Gill Sans" charset="0"/>
                <a:cs typeface="Gill Sans" charset="0"/>
              </a:endParaRPr>
            </a:p>
          </p:txBody>
        </p:sp>
        <p:sp>
          <p:nvSpPr>
            <p:cNvPr id="12321" name="TextBox 14"/>
            <p:cNvSpPr txBox="1">
              <a:spLocks noChangeArrowheads="1"/>
            </p:cNvSpPr>
            <p:nvPr/>
          </p:nvSpPr>
          <p:spPr bwMode="auto">
            <a:xfrm>
              <a:off x="6511926" y="1295400"/>
              <a:ext cx="1429680" cy="370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charset="0"/>
                  <a:cs typeface="Gill Sans" charset="0"/>
                </a:rPr>
                <a:t>2.0 B 1/26/11</a:t>
              </a:r>
            </a:p>
          </p:txBody>
        </p:sp>
      </p:grpSp>
      <p:pic>
        <p:nvPicPr>
          <p:cNvPr id="12300" name="Picture 20"/>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12750" y="4854575"/>
            <a:ext cx="722313" cy="65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 name="Group 16"/>
          <p:cNvGrpSpPr/>
          <p:nvPr/>
        </p:nvGrpSpPr>
        <p:grpSpPr>
          <a:xfrm>
            <a:off x="0" y="1066800"/>
            <a:ext cx="598487" cy="5291137"/>
            <a:chOff x="0" y="1066800"/>
            <a:chExt cx="598487" cy="5291137"/>
          </a:xfrm>
        </p:grpSpPr>
        <p:cxnSp>
          <p:nvCxnSpPr>
            <p:cNvPr id="10" name="Straight Connector 9"/>
            <p:cNvCxnSpPr>
              <a:cxnSpLocks noChangeShapeType="1"/>
            </p:cNvCxnSpPr>
            <p:nvPr/>
          </p:nvCxnSpPr>
          <p:spPr bwMode="auto">
            <a:xfrm flipV="1">
              <a:off x="304800" y="1066800"/>
              <a:ext cx="0" cy="4876801"/>
            </a:xfrm>
            <a:prstGeom prst="line">
              <a:avLst/>
            </a:prstGeom>
            <a:noFill/>
            <a:ln w="19050">
              <a:solidFill>
                <a:schemeClr val="accent1"/>
              </a:solidFill>
              <a:prstDash val="dot"/>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2294" name="TextBox 10"/>
            <p:cNvSpPr txBox="1">
              <a:spLocks noChangeArrowheads="1"/>
            </p:cNvSpPr>
            <p:nvPr/>
          </p:nvSpPr>
          <p:spPr bwMode="auto">
            <a:xfrm>
              <a:off x="0" y="6019800"/>
              <a:ext cx="5953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600" b="0" dirty="0">
                  <a:latin typeface="Gill Sans" charset="0"/>
                  <a:cs typeface="Gill Sans" charset="0"/>
                </a:rPr>
                <a:t>1969</a:t>
              </a:r>
            </a:p>
          </p:txBody>
        </p:sp>
        <p:sp>
          <p:nvSpPr>
            <p:cNvPr id="12302" name="TextBox 24"/>
            <p:cNvSpPr txBox="1">
              <a:spLocks noChangeArrowheads="1"/>
            </p:cNvSpPr>
            <p:nvPr/>
          </p:nvSpPr>
          <p:spPr bwMode="auto">
            <a:xfrm rot="-5400000">
              <a:off x="-133350" y="1428750"/>
              <a:ext cx="10937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err="1">
                  <a:latin typeface="Gill Sans" charset="0"/>
                  <a:cs typeface="Gill Sans" charset="0"/>
                </a:rPr>
                <a:t>ARPANet</a:t>
              </a:r>
              <a:endParaRPr lang="en-US" sz="1800" b="0" dirty="0">
                <a:latin typeface="Gill Sans" charset="0"/>
                <a:cs typeface="Gill Sans" charset="0"/>
              </a:endParaRPr>
            </a:p>
          </p:txBody>
        </p:sp>
      </p:grpSp>
      <p:grpSp>
        <p:nvGrpSpPr>
          <p:cNvPr id="20" name="Group 19"/>
          <p:cNvGrpSpPr/>
          <p:nvPr/>
        </p:nvGrpSpPr>
        <p:grpSpPr>
          <a:xfrm>
            <a:off x="3900488" y="1219200"/>
            <a:ext cx="1752600" cy="5138737"/>
            <a:chOff x="3900488" y="1219200"/>
            <a:chExt cx="1752600" cy="5138737"/>
          </a:xfrm>
        </p:grpSpPr>
        <p:cxnSp>
          <p:nvCxnSpPr>
            <p:cNvPr id="19" name="Straight Connector 18"/>
            <p:cNvCxnSpPr>
              <a:cxnSpLocks noChangeShapeType="1"/>
            </p:cNvCxnSpPr>
            <p:nvPr/>
          </p:nvCxnSpPr>
          <p:spPr bwMode="auto">
            <a:xfrm flipV="1">
              <a:off x="4191000" y="1219200"/>
              <a:ext cx="0" cy="4648200"/>
            </a:xfrm>
            <a:prstGeom prst="line">
              <a:avLst/>
            </a:prstGeom>
            <a:noFill/>
            <a:ln w="19050">
              <a:solidFill>
                <a:schemeClr val="accent1"/>
              </a:solidFill>
              <a:prstDash val="dot"/>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4" name="TextBox 23"/>
            <p:cNvSpPr txBox="1">
              <a:spLocks noChangeArrowheads="1"/>
            </p:cNvSpPr>
            <p:nvPr/>
          </p:nvSpPr>
          <p:spPr bwMode="auto">
            <a:xfrm>
              <a:off x="4264025" y="1477963"/>
              <a:ext cx="9159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WWW</a:t>
              </a:r>
            </a:p>
          </p:txBody>
        </p:sp>
        <p:grpSp>
          <p:nvGrpSpPr>
            <p:cNvPr id="13" name="Group 12"/>
            <p:cNvGrpSpPr>
              <a:grpSpLocks/>
            </p:cNvGrpSpPr>
            <p:nvPr/>
          </p:nvGrpSpPr>
          <p:grpSpPr bwMode="auto">
            <a:xfrm>
              <a:off x="4114800" y="3124200"/>
              <a:ext cx="1281112" cy="2243138"/>
              <a:chOff x="3990189" y="3298102"/>
              <a:chExt cx="1280437" cy="2243449"/>
            </a:xfrm>
          </p:grpSpPr>
          <p:pic>
            <p:nvPicPr>
              <p:cNvPr id="12318" name="Picture 26"/>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219593" y="4779552"/>
                <a:ext cx="1051033" cy="761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19" name="Rectangle 27"/>
              <p:cNvSpPr>
                <a:spLocks noChangeArrowheads="1"/>
              </p:cNvSpPr>
              <p:nvPr/>
            </p:nvSpPr>
            <p:spPr bwMode="auto">
              <a:xfrm rot="-5400000">
                <a:off x="3627147" y="3661144"/>
                <a:ext cx="1095245" cy="369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a:solidFill>
                      <a:srgbClr val="FF0000"/>
                    </a:solidFill>
                    <a:latin typeface="Gill Sans" charset="0"/>
                    <a:cs typeface="Gill Sans" charset="0"/>
                  </a:rPr>
                  <a:t>HTTP</a:t>
                </a:r>
                <a:r>
                  <a:rPr lang="en-US" b="0" dirty="0">
                    <a:latin typeface="Gill Sans" charset="0"/>
                    <a:cs typeface="Gill Sans" charset="0"/>
                  </a:rPr>
                  <a:t> </a:t>
                </a:r>
                <a:r>
                  <a:rPr lang="en-US" b="0" dirty="0">
                    <a:latin typeface="Gill Sans" charset="0"/>
                    <a:cs typeface="Gill Sans" charset="0"/>
                    <a:hlinkClick r:id="rId6"/>
                  </a:rPr>
                  <a:t>0.9</a:t>
                </a:r>
                <a:endParaRPr lang="en-US" b="0" dirty="0">
                  <a:latin typeface="Gill Sans" charset="0"/>
                  <a:cs typeface="Gill Sans" charset="0"/>
                </a:endParaRPr>
              </a:p>
            </p:txBody>
          </p:sp>
        </p:grpSp>
        <p:sp>
          <p:nvSpPr>
            <p:cNvPr id="12305" name="TextBox 28"/>
            <p:cNvSpPr txBox="1">
              <a:spLocks noChangeArrowheads="1"/>
            </p:cNvSpPr>
            <p:nvPr/>
          </p:nvSpPr>
          <p:spPr bwMode="auto">
            <a:xfrm>
              <a:off x="3900488" y="6019800"/>
              <a:ext cx="5953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600" b="0" dirty="0">
                  <a:latin typeface="Gill Sans" charset="0"/>
                  <a:cs typeface="Gill Sans" charset="0"/>
                </a:rPr>
                <a:t>1990</a:t>
              </a:r>
            </a:p>
          </p:txBody>
        </p:sp>
        <p:cxnSp>
          <p:nvCxnSpPr>
            <p:cNvPr id="30" name="Straight Connector 29"/>
            <p:cNvCxnSpPr>
              <a:cxnSpLocks noChangeShapeType="1"/>
            </p:cNvCxnSpPr>
            <p:nvPr/>
          </p:nvCxnSpPr>
          <p:spPr bwMode="auto">
            <a:xfrm rot="16200000" flipV="1">
              <a:off x="4945857" y="5079206"/>
              <a:ext cx="1409700" cy="4763"/>
            </a:xfrm>
            <a:prstGeom prst="line">
              <a:avLst/>
            </a:prstGeom>
            <a:noFill/>
            <a:ln w="19050">
              <a:solidFill>
                <a:schemeClr val="accent1"/>
              </a:solidFill>
              <a:prstDash val="dot"/>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grpSp>
        <p:nvGrpSpPr>
          <p:cNvPr id="34" name="Group 33"/>
          <p:cNvGrpSpPr>
            <a:grpSpLocks/>
          </p:cNvGrpSpPr>
          <p:nvPr/>
        </p:nvGrpSpPr>
        <p:grpSpPr bwMode="auto">
          <a:xfrm>
            <a:off x="7312025" y="1957388"/>
            <a:ext cx="1219200" cy="700087"/>
            <a:chOff x="7312633" y="1749876"/>
            <a:chExt cx="1218774" cy="700221"/>
          </a:xfrm>
        </p:grpSpPr>
        <p:pic>
          <p:nvPicPr>
            <p:cNvPr id="12316" name="Picture 30"/>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312633" y="1749876"/>
              <a:ext cx="462683" cy="462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7" name="Picture 31"/>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671851" y="1877976"/>
              <a:ext cx="859556" cy="572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Up Arrow 2"/>
          <p:cNvSpPr>
            <a:spLocks noChangeArrowheads="1"/>
          </p:cNvSpPr>
          <p:nvPr/>
        </p:nvSpPr>
        <p:spPr bwMode="auto">
          <a:xfrm rot="5400000">
            <a:off x="7658893" y="191294"/>
            <a:ext cx="685800" cy="1674813"/>
          </a:xfrm>
          <a:prstGeom prst="upArrow">
            <a:avLst>
              <a:gd name="adj1" fmla="val 50000"/>
              <a:gd name="adj2" fmla="val 92699"/>
            </a:avLst>
          </a:prstGeom>
          <a:gradFill rotWithShape="1">
            <a:gsLst>
              <a:gs pos="0">
                <a:srgbClr val="4480FF"/>
              </a:gs>
              <a:gs pos="20000">
                <a:srgbClr val="4781FF"/>
              </a:gs>
              <a:gs pos="100000">
                <a:srgbClr val="3461CD"/>
              </a:gs>
            </a:gsLst>
            <a:lin ang="5400000"/>
          </a:gradFill>
          <a:ln w="9525">
            <a:solidFill>
              <a:srgbClr val="5B8AF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b="0">
              <a:solidFill>
                <a:srgbClr val="FFFFFF"/>
              </a:solidFill>
              <a:latin typeface="Gill Sans" charset="0"/>
              <a:cs typeface="Gill Sans" charset="0"/>
            </a:endParaRPr>
          </a:p>
        </p:txBody>
      </p:sp>
      <p:grpSp>
        <p:nvGrpSpPr>
          <p:cNvPr id="21" name="Group 20"/>
          <p:cNvGrpSpPr/>
          <p:nvPr/>
        </p:nvGrpSpPr>
        <p:grpSpPr>
          <a:xfrm>
            <a:off x="914400" y="1143000"/>
            <a:ext cx="2030413" cy="5218112"/>
            <a:chOff x="914400" y="1143000"/>
            <a:chExt cx="2030413" cy="5218112"/>
          </a:xfrm>
        </p:grpSpPr>
        <p:sp>
          <p:nvSpPr>
            <p:cNvPr id="12296" name="TextBox 15"/>
            <p:cNvSpPr txBox="1">
              <a:spLocks noChangeArrowheads="1"/>
            </p:cNvSpPr>
            <p:nvPr/>
          </p:nvSpPr>
          <p:spPr bwMode="auto">
            <a:xfrm>
              <a:off x="914400" y="6022975"/>
              <a:ext cx="6080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600" b="0">
                  <a:latin typeface="Gill Sans" charset="0"/>
                  <a:cs typeface="Gill Sans" charset="0"/>
                </a:rPr>
                <a:t>1974</a:t>
              </a:r>
            </a:p>
          </p:txBody>
        </p:sp>
        <p:cxnSp>
          <p:nvCxnSpPr>
            <p:cNvPr id="18" name="Straight Connector 17"/>
            <p:cNvCxnSpPr>
              <a:cxnSpLocks noChangeShapeType="1"/>
            </p:cNvCxnSpPr>
            <p:nvPr/>
          </p:nvCxnSpPr>
          <p:spPr bwMode="auto">
            <a:xfrm flipH="1" flipV="1">
              <a:off x="1219200" y="1143000"/>
              <a:ext cx="41276" cy="4800601"/>
            </a:xfrm>
            <a:prstGeom prst="line">
              <a:avLst/>
            </a:prstGeom>
            <a:noFill/>
            <a:ln w="19050">
              <a:solidFill>
                <a:schemeClr val="accent1"/>
              </a:solidFill>
              <a:prstDash val="dot"/>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2299" name="Rectangle 19"/>
            <p:cNvSpPr>
              <a:spLocks noChangeArrowheads="1"/>
            </p:cNvSpPr>
            <p:nvPr/>
          </p:nvSpPr>
          <p:spPr bwMode="auto">
            <a:xfrm rot="-5400000">
              <a:off x="460375" y="3556001"/>
              <a:ext cx="18700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000" b="0" u="sng">
                  <a:latin typeface="Gill Sans" charset="0"/>
                  <a:cs typeface="Gill Sans" charset="0"/>
                </a:rPr>
                <a:t>RFC 675 TCP/IP</a:t>
              </a:r>
              <a:endParaRPr lang="en-US" sz="2000" b="0">
                <a:latin typeface="Gill Sans" charset="0"/>
                <a:cs typeface="Gill Sans" charset="0"/>
              </a:endParaRPr>
            </a:p>
          </p:txBody>
        </p:sp>
        <p:sp>
          <p:nvSpPr>
            <p:cNvPr id="12303" name="TextBox 25"/>
            <p:cNvSpPr txBox="1">
              <a:spLocks noChangeArrowheads="1"/>
            </p:cNvSpPr>
            <p:nvPr/>
          </p:nvSpPr>
          <p:spPr bwMode="auto">
            <a:xfrm>
              <a:off x="2005013" y="1481138"/>
              <a:ext cx="9398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Internet</a:t>
              </a:r>
            </a:p>
          </p:txBody>
        </p:sp>
        <p:sp>
          <p:nvSpPr>
            <p:cNvPr id="40" name="Up Arrow 39"/>
            <p:cNvSpPr>
              <a:spLocks noChangeArrowheads="1"/>
            </p:cNvSpPr>
            <p:nvPr/>
          </p:nvSpPr>
          <p:spPr bwMode="auto">
            <a:xfrm rot="-3003354">
              <a:off x="1403915" y="5148823"/>
              <a:ext cx="669925" cy="1192212"/>
            </a:xfrm>
            <a:prstGeom prst="upArrow">
              <a:avLst>
                <a:gd name="adj1" fmla="val 50000"/>
                <a:gd name="adj2" fmla="val 92623"/>
              </a:avLst>
            </a:prstGeom>
            <a:gradFill rotWithShape="1">
              <a:gsLst>
                <a:gs pos="0">
                  <a:srgbClr val="4480FF"/>
                </a:gs>
                <a:gs pos="20000">
                  <a:srgbClr val="4781FF"/>
                </a:gs>
                <a:gs pos="100000">
                  <a:srgbClr val="3461CD"/>
                </a:gs>
              </a:gsLst>
              <a:lin ang="5400000"/>
            </a:gradFill>
            <a:ln w="9525">
              <a:solidFill>
                <a:srgbClr val="5B8AF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b="0">
                <a:solidFill>
                  <a:srgbClr val="FFFFFF"/>
                </a:solidFill>
                <a:latin typeface="Gill Sans" charset="0"/>
                <a:cs typeface="Gill Sans" charset="0"/>
              </a:endParaRPr>
            </a:p>
          </p:txBody>
        </p:sp>
      </p:grpSp>
      <p:grpSp>
        <p:nvGrpSpPr>
          <p:cNvPr id="39" name="Group 38"/>
          <p:cNvGrpSpPr>
            <a:grpSpLocks/>
          </p:cNvGrpSpPr>
          <p:nvPr/>
        </p:nvGrpSpPr>
        <p:grpSpPr bwMode="auto">
          <a:xfrm>
            <a:off x="7467599" y="849310"/>
            <a:ext cx="1523996" cy="369332"/>
            <a:chOff x="7016128" y="1835042"/>
            <a:chExt cx="1525153" cy="367670"/>
          </a:xfrm>
        </p:grpSpPr>
        <p:sp>
          <p:nvSpPr>
            <p:cNvPr id="41" name="Oval 40"/>
            <p:cNvSpPr>
              <a:spLocks noChangeArrowheads="1"/>
            </p:cNvSpPr>
            <p:nvPr/>
          </p:nvSpPr>
          <p:spPr bwMode="auto">
            <a:xfrm>
              <a:off x="8391943" y="1887195"/>
              <a:ext cx="149338" cy="164357"/>
            </a:xfrm>
            <a:prstGeom prst="ellipse">
              <a:avLst/>
            </a:prstGeom>
            <a:solidFill>
              <a:schemeClr val="accent2"/>
            </a:solidFill>
            <a:ln w="9525">
              <a:solidFill>
                <a:srgbClr val="5B8AFB"/>
              </a:solidFill>
              <a:round/>
              <a:headEnd/>
              <a:tailEnd/>
            </a:ln>
            <a:effectLst>
              <a:outerShdw blurRad="40000" dist="23000" dir="5400000" rotWithShape="0">
                <a:srgbClr val="000000">
                  <a:alpha val="34998"/>
                </a:srgbClr>
              </a:outerShdw>
            </a:effectLst>
          </p:spPr>
          <p:txBody>
            <a:bodyPr anchor="ctr"/>
            <a:lstStyle/>
            <a:p>
              <a:pPr algn="ctr">
                <a:defRPr/>
              </a:pPr>
              <a:endParaRPr lang="en-US" b="0">
                <a:solidFill>
                  <a:srgbClr val="FFFFFF"/>
                </a:solidFill>
                <a:latin typeface="Gill Sans" charset="0"/>
                <a:cs typeface="Gill Sans" charset="0"/>
              </a:endParaRPr>
            </a:p>
          </p:txBody>
        </p:sp>
        <p:sp>
          <p:nvSpPr>
            <p:cNvPr id="12315" name="TextBox 41"/>
            <p:cNvSpPr txBox="1">
              <a:spLocks noChangeArrowheads="1"/>
            </p:cNvSpPr>
            <p:nvPr/>
          </p:nvSpPr>
          <p:spPr bwMode="auto">
            <a:xfrm>
              <a:off x="7016128" y="1835042"/>
              <a:ext cx="660695" cy="3676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solidFill>
                    <a:schemeClr val="bg1"/>
                  </a:solidFill>
                  <a:latin typeface="Gill Sans" charset="0"/>
                  <a:cs typeface="Gill Sans" charset="0"/>
                </a:rPr>
                <a:t>3.8 B</a:t>
              </a:r>
            </a:p>
          </p:txBody>
        </p:sp>
      </p:grpSp>
      <p:sp>
        <p:nvSpPr>
          <p:cNvPr id="25" name="TextBox 24"/>
          <p:cNvSpPr txBox="1"/>
          <p:nvPr/>
        </p:nvSpPr>
        <p:spPr>
          <a:xfrm>
            <a:off x="-76200" y="609600"/>
            <a:ext cx="1056700" cy="523220"/>
          </a:xfrm>
          <a:prstGeom prst="rect">
            <a:avLst/>
          </a:prstGeom>
          <a:noFill/>
        </p:spPr>
        <p:txBody>
          <a:bodyPr wrap="none" rtlCol="0">
            <a:spAutoFit/>
          </a:bodyPr>
          <a:lstStyle/>
          <a:p>
            <a:pPr algn="ctr"/>
            <a:r>
              <a:rPr lang="en-US" sz="1400" dirty="0">
                <a:solidFill>
                  <a:schemeClr val="tx1">
                    <a:lumMod val="65000"/>
                    <a:lumOff val="35000"/>
                  </a:schemeClr>
                </a:solidFill>
                <a:latin typeface="Gill Sans Light"/>
                <a:cs typeface="Gill Sans Light"/>
              </a:rPr>
              <a:t>% of world’s </a:t>
            </a:r>
          </a:p>
          <a:p>
            <a:pPr algn="ctr"/>
            <a:r>
              <a:rPr lang="en-US" sz="1400" dirty="0">
                <a:solidFill>
                  <a:schemeClr val="tx1">
                    <a:lumMod val="65000"/>
                    <a:lumOff val="35000"/>
                  </a:schemeClr>
                </a:solidFill>
                <a:latin typeface="Gill Sans Light"/>
                <a:cs typeface="Gill Sans Light"/>
              </a:rPr>
              <a:t>population</a:t>
            </a:r>
          </a:p>
        </p:txBody>
      </p:sp>
      <p:sp>
        <p:nvSpPr>
          <p:cNvPr id="49" name="TextBox 28"/>
          <p:cNvSpPr txBox="1">
            <a:spLocks noChangeArrowheads="1"/>
          </p:cNvSpPr>
          <p:nvPr/>
        </p:nvSpPr>
        <p:spPr bwMode="auto">
          <a:xfrm>
            <a:off x="8606692" y="6019800"/>
            <a:ext cx="59503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600" b="0" dirty="0">
                <a:latin typeface="Gill Sans" charset="0"/>
                <a:cs typeface="Gill Sans" charset="0"/>
              </a:rPr>
              <a:t>2017</a:t>
            </a:r>
          </a:p>
        </p:txBody>
      </p:sp>
    </p:spTree>
    <p:extLst>
      <p:ext uri="{BB962C8B-B14F-4D97-AF65-F5344CB8AC3E}">
        <p14:creationId xmlns:p14="http://schemas.microsoft.com/office/powerpoint/2010/main" val="3556455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250"/>
                                  </p:stCondLst>
                                  <p:childTnLst>
                                    <p:set>
                                      <p:cBhvr>
                                        <p:cTn id="23" dur="1" fill="hold">
                                          <p:stCondLst>
                                            <p:cond delay="0"/>
                                          </p:stCondLst>
                                        </p:cTn>
                                        <p:tgtEl>
                                          <p:spTgt spid="33"/>
                                        </p:tgtEl>
                                        <p:attrNameLst>
                                          <p:attrName>style.visibility</p:attrName>
                                        </p:attrNameLst>
                                      </p:cBhvr>
                                      <p:to>
                                        <p:strVal val="visible"/>
                                      </p:to>
                                    </p:set>
                                  </p:childTnLst>
                                </p:cTn>
                              </p:par>
                            </p:childTnLst>
                          </p:cTn>
                        </p:par>
                        <p:par>
                          <p:cTn id="24" fill="hold">
                            <p:stCondLst>
                              <p:cond delay="250"/>
                            </p:stCondLst>
                            <p:childTnLst>
                              <p:par>
                                <p:cTn id="25" presetID="1" presetClass="entr" presetSubtype="0" fill="hold" nodeType="afterEffect">
                                  <p:stCondLst>
                                    <p:cond delay="250"/>
                                  </p:stCondLst>
                                  <p:childTnLst>
                                    <p:set>
                                      <p:cBhvr>
                                        <p:cTn id="26" dur="1" fill="hold">
                                          <p:stCondLst>
                                            <p:cond delay="0"/>
                                          </p:stCondLst>
                                        </p:cTn>
                                        <p:tgtEl>
                                          <p:spTgt spid="39"/>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25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890745"/>
            <a:ext cx="9144000" cy="4976655"/>
          </a:xfrm>
          <a:prstGeom prst="rect">
            <a:avLst/>
          </a:prstGeom>
        </p:spPr>
      </p:pic>
      <p:sp>
        <p:nvSpPr>
          <p:cNvPr id="28674" name="Title 1"/>
          <p:cNvSpPr>
            <a:spLocks noGrp="1"/>
          </p:cNvSpPr>
          <p:nvPr>
            <p:ph type="title"/>
          </p:nvPr>
        </p:nvSpPr>
        <p:spPr>
          <a:xfrm>
            <a:off x="457200" y="152400"/>
            <a:ext cx="8153400" cy="533400"/>
          </a:xfrm>
        </p:spPr>
        <p:txBody>
          <a:bodyPr/>
          <a:lstStyle/>
          <a:p>
            <a:pPr>
              <a:defRPr/>
            </a:pPr>
            <a:r>
              <a:rPr lang="en-US" altLang="en-US" dirty="0">
                <a:latin typeface="Gill Sans Light" charset="0"/>
                <a:ea typeface="ＭＳ Ｐゴシック" charset="-128"/>
                <a:cs typeface="Gill Sans Light" charset="0"/>
              </a:rPr>
              <a:t>Internet Scale: Over 3.8 Billion Users!</a:t>
            </a:r>
          </a:p>
        </p:txBody>
      </p:sp>
      <p:sp>
        <p:nvSpPr>
          <p:cNvPr id="38915" name="TextBox 5"/>
          <p:cNvSpPr txBox="1">
            <a:spLocks noChangeArrowheads="1"/>
          </p:cNvSpPr>
          <p:nvPr/>
        </p:nvSpPr>
        <p:spPr bwMode="auto">
          <a:xfrm>
            <a:off x="1676400" y="6019800"/>
            <a:ext cx="49736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a:t>
            </a:r>
            <a:r>
              <a:rPr lang="en-US" sz="1600" b="0" dirty="0">
                <a:latin typeface="Gill Sans Light" charset="0"/>
                <a:cs typeface="Gill Sans Light" charset="0"/>
              </a:rPr>
              <a:t>source</a:t>
            </a:r>
            <a:r>
              <a:rPr lang="en-US" sz="1800" b="0" dirty="0">
                <a:latin typeface="Gill Sans Light" charset="0"/>
                <a:cs typeface="Gill Sans Light" charset="0"/>
              </a:rPr>
              <a:t>: </a:t>
            </a:r>
            <a:r>
              <a:rPr lang="en-US" sz="1800" b="0" dirty="0">
                <a:latin typeface="Gill Sans Light" charset="0"/>
                <a:cs typeface="Gill Sans Light" charset="0"/>
                <a:hlinkClick r:id="rId3"/>
              </a:rPr>
              <a:t>http://www.internetworldstats.com/stats.htm</a:t>
            </a:r>
            <a:r>
              <a:rPr lang="en-US" sz="1800" b="0" dirty="0">
                <a:latin typeface="Gill Sans Light" charset="0"/>
                <a:cs typeface="Gill Sans Light" charset="0"/>
              </a:rPr>
              <a:t>) </a:t>
            </a:r>
          </a:p>
        </p:txBody>
      </p:sp>
      <p:sp>
        <p:nvSpPr>
          <p:cNvPr id="2" name="Oval 1"/>
          <p:cNvSpPr>
            <a:spLocks noChangeArrowheads="1"/>
          </p:cNvSpPr>
          <p:nvPr/>
        </p:nvSpPr>
        <p:spPr bwMode="auto">
          <a:xfrm>
            <a:off x="6357347" y="3962400"/>
            <a:ext cx="881653" cy="304800"/>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cs typeface="Gill Sans" charset="0"/>
            </a:endParaRPr>
          </a:p>
        </p:txBody>
      </p:sp>
    </p:spTree>
    <p:extLst>
      <p:ext uri="{BB962C8B-B14F-4D97-AF65-F5344CB8AC3E}">
        <p14:creationId xmlns:p14="http://schemas.microsoft.com/office/powerpoint/2010/main" val="26244552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09600" y="228600"/>
            <a:ext cx="7924800" cy="533400"/>
          </a:xfrm>
          <a:solidFill>
            <a:srgbClr val="FFFFFF"/>
          </a:solidFill>
        </p:spPr>
        <p:txBody>
          <a:bodyPr/>
          <a:lstStyle/>
          <a:p>
            <a:pPr>
              <a:defRPr/>
            </a:pPr>
            <a:r>
              <a:rPr lang="en-US" altLang="en-US">
                <a:latin typeface="Gill Sans Light" charset="0"/>
                <a:ea typeface="ＭＳ Ｐゴシック" charset="-128"/>
                <a:cs typeface="Gill Sans Light" charset="0"/>
              </a:rPr>
              <a:t>Not Only PCs connected to the Internet</a:t>
            </a:r>
          </a:p>
        </p:txBody>
      </p:sp>
      <p:sp>
        <p:nvSpPr>
          <p:cNvPr id="23555" name="Content Placeholder 2"/>
          <p:cNvSpPr>
            <a:spLocks noGrp="1"/>
          </p:cNvSpPr>
          <p:nvPr>
            <p:ph idx="1"/>
          </p:nvPr>
        </p:nvSpPr>
        <p:spPr>
          <a:xfrm>
            <a:off x="381000" y="914400"/>
            <a:ext cx="8534400" cy="5257800"/>
          </a:xfrm>
        </p:spPr>
        <p:txBody>
          <a:bodyPr/>
          <a:lstStyle/>
          <a:p>
            <a:pPr>
              <a:defRPr/>
            </a:pPr>
            <a:r>
              <a:rPr lang="en-US" sz="2800" dirty="0">
                <a:ea typeface="ＭＳ Ｐゴシック" charset="0"/>
              </a:rPr>
              <a:t>Smartphone shipments exceed PC shipments!</a:t>
            </a:r>
          </a:p>
          <a:p>
            <a:pPr>
              <a:defRPr/>
            </a:pPr>
            <a:endParaRPr lang="en-US" dirty="0">
              <a:ea typeface="ＭＳ Ｐゴシック" charset="0"/>
            </a:endParaRP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4 billion phones in the world </a:t>
            </a:r>
            <a:r>
              <a:rPr lang="en-US" sz="2800" dirty="0">
                <a:ea typeface="ＭＳ Ｐゴシック" charset="0"/>
                <a:sym typeface="Wingdings" charset="0"/>
              </a:rPr>
              <a:t> smartphone over next decade</a:t>
            </a:r>
            <a:endParaRPr lang="en-US" sz="2800" dirty="0">
              <a:ea typeface="ＭＳ Ｐゴシック" charset="0"/>
            </a:endParaRPr>
          </a:p>
          <a:p>
            <a:pPr>
              <a:defRPr/>
            </a:pPr>
            <a:endParaRPr lang="en-US" dirty="0">
              <a:ea typeface="ＭＳ Ｐゴシック" charset="0"/>
            </a:endParaRPr>
          </a:p>
        </p:txBody>
      </p:sp>
      <p:pic>
        <p:nvPicPr>
          <p:cNvPr id="39939"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953000" y="2057400"/>
            <a:ext cx="3733800" cy="2333625"/>
          </a:xfrm>
          <a:prstGeom prst="rect">
            <a:avLst/>
          </a:prstGeom>
          <a:noFill/>
          <a:ln w="12700" cmpd="sng">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2" name="Rounded Rectangular Callout 1"/>
          <p:cNvSpPr>
            <a:spLocks noChangeArrowheads="1"/>
          </p:cNvSpPr>
          <p:nvPr/>
        </p:nvSpPr>
        <p:spPr bwMode="auto">
          <a:xfrm>
            <a:off x="3505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solidFill>
                  <a:schemeClr val="accent2">
                    <a:lumMod val="75000"/>
                  </a:schemeClr>
                </a:solidFill>
                <a:latin typeface="Gill Sans Light"/>
                <a:ea typeface="Gill Sans" charset="0"/>
                <a:cs typeface="Gill Sans Light"/>
              </a:rPr>
              <a:t>1.53B</a:t>
            </a:r>
            <a:r>
              <a:rPr lang="en-US" altLang="en-US" sz="2400" b="0" dirty="0">
                <a:latin typeface="Gill Sans Light"/>
                <a:ea typeface="Gill Sans" charset="0"/>
                <a:cs typeface="Gill Sans Light"/>
              </a:rPr>
              <a:t> in 2017</a:t>
            </a:r>
          </a:p>
        </p:txBody>
      </p:sp>
      <p:sp>
        <p:nvSpPr>
          <p:cNvPr id="3" name="Rounded Rectangular Callout 2"/>
          <p:cNvSpPr>
            <a:spLocks noChangeArrowheads="1"/>
          </p:cNvSpPr>
          <p:nvPr/>
        </p:nvSpPr>
        <p:spPr bwMode="auto">
          <a:xfrm>
            <a:off x="5486400" y="2438400"/>
            <a:ext cx="2133600" cy="533400"/>
          </a:xfrm>
          <a:prstGeom prst="wedgeRoundRectCallout">
            <a:avLst>
              <a:gd name="adj1" fmla="val -157876"/>
              <a:gd name="adj2" fmla="val 63221"/>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rgbClr val="FF0000"/>
                </a:solidFill>
                <a:latin typeface="Gill Sans Light"/>
                <a:ea typeface="Gill Sans" charset="0"/>
                <a:cs typeface="Gill Sans Light"/>
              </a:rPr>
              <a:t>262.5M</a:t>
            </a:r>
            <a:r>
              <a:rPr lang="en-US" altLang="en-US" sz="2400" b="0" dirty="0">
                <a:latin typeface="Gill Sans Light"/>
                <a:ea typeface="Gill Sans" charset="0"/>
                <a:cs typeface="Gill Sans Light"/>
              </a:rPr>
              <a:t> in 2017</a:t>
            </a:r>
          </a:p>
        </p:txBody>
      </p:sp>
      <p:sp>
        <p:nvSpPr>
          <p:cNvPr id="7" name="Rounded Rectangular Callout 6"/>
          <p:cNvSpPr>
            <a:spLocks noChangeArrowheads="1"/>
          </p:cNvSpPr>
          <p:nvPr/>
        </p:nvSpPr>
        <p:spPr bwMode="auto">
          <a:xfrm>
            <a:off x="5257800" y="3657600"/>
            <a:ext cx="2209800" cy="533400"/>
          </a:xfrm>
          <a:prstGeom prst="wedgeRoundRectCallout">
            <a:avLst>
              <a:gd name="adj1" fmla="val -152919"/>
              <a:gd name="adj2" fmla="val 4776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164M</a:t>
            </a:r>
            <a:r>
              <a:rPr lang="en-US" altLang="en-US" sz="2400" b="0" dirty="0">
                <a:latin typeface="Gill Sans Light"/>
                <a:ea typeface="Gill Sans" charset="0"/>
                <a:cs typeface="Gill Sans Light"/>
              </a:rPr>
              <a:t> in 2017</a:t>
            </a:r>
          </a:p>
        </p:txBody>
      </p:sp>
      <p:sp>
        <p:nvSpPr>
          <p:cNvPr id="8" name="Rounded Rectangular Callout 7"/>
          <p:cNvSpPr>
            <a:spLocks noChangeArrowheads="1"/>
          </p:cNvSpPr>
          <p:nvPr/>
        </p:nvSpPr>
        <p:spPr bwMode="auto">
          <a:xfrm>
            <a:off x="5334000" y="4572000"/>
            <a:ext cx="1981200" cy="504825"/>
          </a:xfrm>
          <a:prstGeom prst="wedgeRoundRectCallout">
            <a:avLst>
              <a:gd name="adj1" fmla="val -160756"/>
              <a:gd name="adj2" fmla="val -37420"/>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39.5M</a:t>
            </a:r>
            <a:r>
              <a:rPr lang="en-US" altLang="en-US" sz="2400" b="0" dirty="0">
                <a:latin typeface="Gill Sans Light"/>
                <a:ea typeface="Gill Sans" charset="0"/>
                <a:cs typeface="Gill Sans Light"/>
              </a:rPr>
              <a:t> in 2017</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457200" y="76200"/>
            <a:ext cx="7162800" cy="533400"/>
          </a:xfrm>
        </p:spPr>
        <p:txBody>
          <a:bodyPr/>
          <a:lstStyle/>
          <a:p>
            <a:pPr>
              <a:defRPr/>
            </a:pPr>
            <a:r>
              <a:rPr lang="en-US" sz="2400">
                <a:latin typeface="Gill Sans Light" charset="0"/>
                <a:ea typeface="ＭＳ Ｐゴシック" charset="0"/>
                <a:cs typeface="Gill Sans Light" charset="0"/>
              </a:rPr>
              <a:t>Societal Scale Information Systems</a:t>
            </a:r>
            <a:br>
              <a:rPr lang="en-US" sz="2400">
                <a:latin typeface="Gill Sans Light" charset="0"/>
                <a:ea typeface="ＭＳ Ｐゴシック" charset="0"/>
                <a:cs typeface="Gill Sans Light" charset="0"/>
              </a:rPr>
            </a:br>
            <a:r>
              <a:rPr lang="en-US" sz="240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6934200" y="2667000"/>
            <a:ext cx="197167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25400" y="5921375"/>
            <a:ext cx="14732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685800" y="2727325"/>
            <a:ext cx="15049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6477000" y="3657600"/>
            <a:ext cx="2547938" cy="224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79375" y="768350"/>
            <a:ext cx="5330825"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990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40968" name="Picture 1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9000" y="4470400"/>
            <a:ext cx="1066800"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9" name="Picture 12"/>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343400" y="1676400"/>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0" name="Picture 1"/>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066800" y="3733800"/>
            <a:ext cx="12192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04800" y="5159375"/>
            <a:ext cx="86042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2" name="Picture 11"/>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4244975"/>
            <a:ext cx="1524000"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3" name="Picture 2"/>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293938" y="3124200"/>
            <a:ext cx="876300"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4" name="Picture 4"/>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200400" y="2489200"/>
            <a:ext cx="1298575" cy="132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5" name="Picture 6"/>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4572000" y="5029200"/>
            <a:ext cx="838200"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6" name="Picture 10"/>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029200" y="3200400"/>
            <a:ext cx="1538288"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7" name="Picture 6"/>
          <p:cNvPicPr>
            <a:picLocks noChangeAspect="1" noChangeArrowheads="1"/>
          </p:cNvPicPr>
          <p:nvPr/>
        </p:nvPicPr>
        <p:blipFill>
          <a:blip r:embed="rId13" cstate="email">
            <a:extLst>
              <a:ext uri="{28A0092B-C50C-407E-A947-70E740481C1C}">
                <a14:useLocalDpi xmlns:a14="http://schemas.microsoft.com/office/drawing/2010/main" val="0"/>
              </a:ext>
            </a:extLst>
          </a:blip>
          <a:srcRect l="38983" t="30769" r="3391" b="12088"/>
          <a:stretch>
            <a:fillRect/>
          </a:stretch>
        </p:blipFill>
        <p:spPr bwMode="auto">
          <a:xfrm>
            <a:off x="1371600" y="4930775"/>
            <a:ext cx="20574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0978" name="Picture 479"/>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3375" y="3762375"/>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40979" name="Group 15"/>
          <p:cNvGrpSpPr>
            <a:grpSpLocks/>
          </p:cNvGrpSpPr>
          <p:nvPr/>
        </p:nvGrpSpPr>
        <p:grpSpPr bwMode="auto">
          <a:xfrm>
            <a:off x="6129338" y="0"/>
            <a:ext cx="3014662" cy="2589213"/>
            <a:chOff x="3676" y="264"/>
            <a:chExt cx="1899" cy="1631"/>
          </a:xfrm>
        </p:grpSpPr>
        <p:graphicFrame>
          <p:nvGraphicFramePr>
            <p:cNvPr id="41442" name="Object 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spid="_x0000_s41926" name="Image" r:id="rId15" imgW="2007766" imgH="2134839" progId="Photoshop.Image.5">
                    <p:embed/>
                  </p:oleObj>
                </mc:Choice>
                <mc:Fallback>
                  <p:oleObj name="Image" r:id="rId15" imgW="2007766" imgH="2134839" progId="Photoshop.Image.5">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76" cy="774"/>
              <a:chOff x="2796" y="854"/>
              <a:chExt cx="2716"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46"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066"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grpSp>
      <p:grpSp>
        <p:nvGrpSpPr>
          <p:cNvPr id="40980" name="Group 17"/>
          <p:cNvGrpSpPr>
            <a:grpSpLocks/>
          </p:cNvGrpSpPr>
          <p:nvPr/>
        </p:nvGrpSpPr>
        <p:grpSpPr bwMode="auto">
          <a:xfrm>
            <a:off x="6096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46"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066"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a:latin typeface="Gill Sans Light" charset="0"/>
                <a:ea typeface="Gill Sans" charset="0"/>
                <a:cs typeface="Gill Sans Light" charset="0"/>
              </a:rPr>
              <a:t>CS162 Readers</a:t>
            </a:r>
            <a:endParaRPr lang="en-US" dirty="0"/>
          </a:p>
        </p:txBody>
      </p:sp>
      <p:sp>
        <p:nvSpPr>
          <p:cNvPr id="8196" name="TextBox 7"/>
          <p:cNvSpPr txBox="1">
            <a:spLocks noChangeArrowheads="1"/>
          </p:cNvSpPr>
          <p:nvPr/>
        </p:nvSpPr>
        <p:spPr bwMode="auto">
          <a:xfrm>
            <a:off x="6629400" y="2895600"/>
            <a:ext cx="15020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Alexander Wu</a:t>
            </a:r>
          </a:p>
        </p:txBody>
      </p:sp>
      <p:sp>
        <p:nvSpPr>
          <p:cNvPr id="8197" name="TextBox 9"/>
          <p:cNvSpPr txBox="1">
            <a:spLocks noChangeArrowheads="1"/>
          </p:cNvSpPr>
          <p:nvPr/>
        </p:nvSpPr>
        <p:spPr bwMode="auto">
          <a:xfrm>
            <a:off x="4800600" y="2895599"/>
            <a:ext cx="131292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Denny Liang</a:t>
            </a:r>
          </a:p>
        </p:txBody>
      </p:sp>
      <p:sp>
        <p:nvSpPr>
          <p:cNvPr id="8199" name="Rectangle 11"/>
          <p:cNvSpPr>
            <a:spLocks noChangeArrowheads="1"/>
          </p:cNvSpPr>
          <p:nvPr/>
        </p:nvSpPr>
        <p:spPr bwMode="auto">
          <a:xfrm>
            <a:off x="674713" y="2895600"/>
            <a:ext cx="14956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a:latin typeface="Gill Sans Light" charset="0"/>
                <a:cs typeface="Gill Sans Light" charset="0"/>
              </a:rPr>
              <a:t>Natalia </a:t>
            </a:r>
            <a:r>
              <a:rPr lang="en-US" b="0" dirty="0" err="1">
                <a:latin typeface="Gill Sans Light" charset="0"/>
                <a:cs typeface="Gill Sans Light" charset="0"/>
              </a:rPr>
              <a:t>Layson</a:t>
            </a:r>
            <a:endParaRPr lang="en-US" dirty="0"/>
          </a:p>
        </p:txBody>
      </p:sp>
      <p:sp>
        <p:nvSpPr>
          <p:cNvPr id="8206" name="Rectangle 19"/>
          <p:cNvSpPr>
            <a:spLocks noChangeArrowheads="1"/>
          </p:cNvSpPr>
          <p:nvPr/>
        </p:nvSpPr>
        <p:spPr bwMode="auto">
          <a:xfrm>
            <a:off x="2744541" y="2895600"/>
            <a:ext cx="128112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a:latin typeface="Gill Sans Light"/>
                <a:cs typeface="Gill Sans Light"/>
              </a:rPr>
              <a:t>Michael Luo</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3394" y="1371600"/>
            <a:ext cx="1578903" cy="14351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90800" y="1435100"/>
            <a:ext cx="1578040" cy="13716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814113" y="1435100"/>
            <a:ext cx="1299411" cy="1371600"/>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858000" y="1435100"/>
            <a:ext cx="1083021" cy="1371600"/>
          </a:xfrm>
          <a:prstGeom prst="rect">
            <a:avLst/>
          </a:prstGeom>
        </p:spPr>
      </p:pic>
    </p:spTree>
    <p:extLst>
      <p:ext uri="{BB962C8B-B14F-4D97-AF65-F5344CB8AC3E}">
        <p14:creationId xmlns:p14="http://schemas.microsoft.com/office/powerpoint/2010/main" val="167920887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457450"/>
            <a:ext cx="4038600"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Title 1"/>
          <p:cNvSpPr>
            <a:spLocks noGrp="1"/>
          </p:cNvSpPr>
          <p:nvPr>
            <p:ph type="title"/>
          </p:nvPr>
        </p:nvSpPr>
        <p:spPr>
          <a:xfrm>
            <a:off x="762000" y="228600"/>
            <a:ext cx="7772400" cy="533400"/>
          </a:xfrm>
        </p:spPr>
        <p:txBody>
          <a:bodyPr/>
          <a:lstStyle/>
          <a:p>
            <a:pPr>
              <a:defRPr/>
            </a:pPr>
            <a:r>
              <a:rPr lang="en-US">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609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15000" y="3008313"/>
            <a:ext cx="914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1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239000" y="3617913"/>
            <a:ext cx="132556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8" name="Picture 2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20000" y="20939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9" name="Picture 2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934200" y="27162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0" name="Picture 2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96200" y="29321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1" name="Rounded Rectangle 19"/>
          <p:cNvSpPr>
            <a:spLocks noChangeArrowheads="1"/>
          </p:cNvSpPr>
          <p:nvPr/>
        </p:nvSpPr>
        <p:spPr bwMode="auto">
          <a:xfrm>
            <a:off x="5486400" y="1712913"/>
            <a:ext cx="3200400" cy="327660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362200" y="14970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3" name="Picture 2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524000" y="21066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4" name="Picture 2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362200" y="21828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5" name="TextBox 31"/>
          <p:cNvSpPr txBox="1">
            <a:spLocks noChangeArrowheads="1"/>
          </p:cNvSpPr>
          <p:nvPr/>
        </p:nvSpPr>
        <p:spPr bwMode="auto">
          <a:xfrm>
            <a:off x="5562600" y="1331913"/>
            <a:ext cx="13128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5562600" y="3429000"/>
            <a:ext cx="9413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7315200" y="4532313"/>
            <a:ext cx="11207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1412875" y="1143000"/>
            <a:ext cx="8731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1066800" y="25511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7" name="Straight Arrow Connector 46"/>
          <p:cNvCxnSpPr>
            <a:cxnSpLocks noChangeShapeType="1"/>
          </p:cNvCxnSpPr>
          <p:nvPr/>
        </p:nvCxnSpPr>
        <p:spPr bwMode="auto">
          <a:xfrm flipV="1">
            <a:off x="1828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49" name="Straight Arrow Connector 48"/>
          <p:cNvCxnSpPr>
            <a:cxnSpLocks noChangeShapeType="1"/>
          </p:cNvCxnSpPr>
          <p:nvPr/>
        </p:nvCxnSpPr>
        <p:spPr bwMode="auto">
          <a:xfrm>
            <a:off x="1828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3" name="Straight Arrow Connector 52"/>
          <p:cNvCxnSpPr>
            <a:cxnSpLocks noChangeShapeType="1"/>
          </p:cNvCxnSpPr>
          <p:nvPr/>
        </p:nvCxnSpPr>
        <p:spPr bwMode="auto">
          <a:xfrm rot="10800000" flipV="1">
            <a:off x="1828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5" name="Straight Arrow Connector 54"/>
          <p:cNvCxnSpPr>
            <a:cxnSpLocks noChangeShapeType="1"/>
          </p:cNvCxnSpPr>
          <p:nvPr/>
        </p:nvCxnSpPr>
        <p:spPr bwMode="auto">
          <a:xfrm rot="10800000">
            <a:off x="1828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8" name="Straight Arrow Connector 57"/>
          <p:cNvCxnSpPr>
            <a:cxnSpLocks noChangeShapeType="1"/>
          </p:cNvCxnSpPr>
          <p:nvPr/>
        </p:nvCxnSpPr>
        <p:spPr bwMode="auto">
          <a:xfrm rot="10800000" flipV="1">
            <a:off x="1143000" y="26273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 name="Freeform 63"/>
          <p:cNvSpPr>
            <a:spLocks noChangeArrowheads="1"/>
          </p:cNvSpPr>
          <p:nvPr/>
        </p:nvSpPr>
        <p:spPr bwMode="auto">
          <a:xfrm>
            <a:off x="1154113"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6553200" y="2976563"/>
            <a:ext cx="381000" cy="1079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8" name="Straight Arrow Connector 67"/>
          <p:cNvCxnSpPr>
            <a:cxnSpLocks noChangeShapeType="1"/>
          </p:cNvCxnSpPr>
          <p:nvPr/>
        </p:nvCxnSpPr>
        <p:spPr bwMode="auto">
          <a:xfrm rot="5400000" flipH="1" flipV="1">
            <a:off x="7239000" y="2322513"/>
            <a:ext cx="3810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Straight Arrow Connector 69"/>
          <p:cNvCxnSpPr>
            <a:cxnSpLocks noChangeShapeType="1"/>
          </p:cNvCxnSpPr>
          <p:nvPr/>
        </p:nvCxnSpPr>
        <p:spPr bwMode="auto">
          <a:xfrm>
            <a:off x="7239000" y="2976563"/>
            <a:ext cx="457200" cy="2159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3" name="Straight Arrow Connector 72"/>
          <p:cNvCxnSpPr>
            <a:cxnSpLocks noChangeShapeType="1"/>
          </p:cNvCxnSpPr>
          <p:nvPr/>
        </p:nvCxnSpPr>
        <p:spPr bwMode="auto">
          <a:xfrm rot="16200000" flipH="1">
            <a:off x="7162800" y="3236913"/>
            <a:ext cx="533400" cy="533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Straight Arrow Connector 77"/>
          <p:cNvCxnSpPr>
            <a:cxnSpLocks noChangeShapeType="1"/>
          </p:cNvCxnSpPr>
          <p:nvPr/>
        </p:nvCxnSpPr>
        <p:spPr bwMode="auto">
          <a:xfrm rot="16200000" flipH="1">
            <a:off x="7010400" y="3236913"/>
            <a:ext cx="533400" cy="5334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79" name="Straight Arrow Connector 78"/>
          <p:cNvCxnSpPr>
            <a:cxnSpLocks noChangeShapeType="1"/>
          </p:cNvCxnSpPr>
          <p:nvPr/>
        </p:nvCxnSpPr>
        <p:spPr bwMode="auto">
          <a:xfrm>
            <a:off x="7239000" y="3084513"/>
            <a:ext cx="457200" cy="2159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0" name="Straight Arrow Connector 79"/>
          <p:cNvCxnSpPr>
            <a:cxnSpLocks noChangeShapeType="1"/>
          </p:cNvCxnSpPr>
          <p:nvPr/>
        </p:nvCxnSpPr>
        <p:spPr bwMode="auto">
          <a:xfrm flipV="1">
            <a:off x="7239000" y="2479675"/>
            <a:ext cx="393700" cy="376238"/>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4" name="Straight Arrow Connector 83"/>
          <p:cNvCxnSpPr>
            <a:cxnSpLocks noChangeShapeType="1"/>
          </p:cNvCxnSpPr>
          <p:nvPr/>
        </p:nvCxnSpPr>
        <p:spPr bwMode="auto">
          <a:xfrm flipV="1">
            <a:off x="6553200" y="3128963"/>
            <a:ext cx="381000" cy="10795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85" name="Freeform 84"/>
          <p:cNvSpPr>
            <a:spLocks noChangeArrowheads="1"/>
          </p:cNvSpPr>
          <p:nvPr/>
        </p:nvSpPr>
        <p:spPr bwMode="auto">
          <a:xfrm>
            <a:off x="1066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7848600" y="1981200"/>
            <a:ext cx="7889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52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5715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cstate="email">
            <a:extLst>
              <a:ext uri="{28A0092B-C50C-407E-A947-70E740481C1C}">
                <a14:useLocalDpi xmlns:a14="http://schemas.microsoft.com/office/drawing/2010/main" val="0"/>
              </a:ext>
            </a:extLst>
          </a:blip>
          <a:srcRect l="32965" t="5408" r="32854" b="5586"/>
          <a:stretch>
            <a:fillRect/>
          </a:stretch>
        </p:blipFill>
        <p:spPr bwMode="auto">
          <a:xfrm>
            <a:off x="381000" y="2895600"/>
            <a:ext cx="641350" cy="125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49" name="Cube 1"/>
          <p:cNvSpPr>
            <a:spLocks noChangeArrowheads="1"/>
          </p:cNvSpPr>
          <p:nvPr/>
        </p:nvSpPr>
        <p:spPr bwMode="auto">
          <a:xfrm>
            <a:off x="2286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4419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7924800" y="2895600"/>
            <a:ext cx="838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29598682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Infrastructure, Textbook &amp; Readings</a:t>
            </a:r>
          </a:p>
        </p:txBody>
      </p:sp>
      <p:sp>
        <p:nvSpPr>
          <p:cNvPr id="37890" name="Content Placeholder 2"/>
          <p:cNvSpPr>
            <a:spLocks noGrp="1"/>
          </p:cNvSpPr>
          <p:nvPr>
            <p:ph idx="1"/>
          </p:nvPr>
        </p:nvSpPr>
        <p:spPr>
          <a:xfrm>
            <a:off x="152400" y="838200"/>
            <a:ext cx="8534400" cy="5791200"/>
          </a:xfrm>
        </p:spPr>
        <p:txBody>
          <a:bodyPr>
            <a:normAutofit/>
          </a:bodyPr>
          <a:lstStyle/>
          <a:p>
            <a:pPr>
              <a:tabLst>
                <a:tab pos="1265238" algn="l"/>
              </a:tabLst>
              <a:defRPr/>
            </a:pPr>
            <a:r>
              <a:rPr lang="en-US" sz="2200" dirty="0">
                <a:ea typeface="ＭＳ Ｐゴシック" charset="0"/>
              </a:rPr>
              <a:t>Infrastructure</a:t>
            </a:r>
          </a:p>
          <a:p>
            <a:pPr lvl="1">
              <a:tabLst>
                <a:tab pos="1265238" algn="l"/>
              </a:tabLst>
              <a:defRPr/>
            </a:pPr>
            <a:r>
              <a:rPr lang="en-US" sz="2000" dirty="0">
                <a:ea typeface="ＭＳ Ｐゴシック" charset="0"/>
              </a:rPr>
              <a:t>Website: </a:t>
            </a:r>
            <a:r>
              <a:rPr lang="en-US" sz="2000" dirty="0">
                <a:solidFill>
                  <a:srgbClr val="FF0000"/>
                </a:solidFill>
                <a:ea typeface="ＭＳ Ｐゴシック" charset="0"/>
              </a:rPr>
              <a:t>http://cs162.eecs.berkeley.edu</a:t>
            </a:r>
          </a:p>
          <a:p>
            <a:pPr lvl="1">
              <a:tabLst>
                <a:tab pos="1265238" algn="l"/>
              </a:tabLst>
              <a:defRPr/>
            </a:pPr>
            <a:r>
              <a:rPr lang="en-US" sz="2000" dirty="0">
                <a:ea typeface="ＭＳ Ｐゴシック" charset="0"/>
              </a:rPr>
              <a:t>Piazza: </a:t>
            </a:r>
            <a:r>
              <a:rPr lang="en-US" sz="2000" dirty="0">
                <a:solidFill>
                  <a:srgbClr val="FF0000"/>
                </a:solidFill>
                <a:ea typeface="ＭＳ Ｐゴシック" charset="0"/>
                <a:hlinkClick r:id="rId2"/>
              </a:rPr>
              <a:t>https://piazza.com/berkeley/fall2018/cs162</a:t>
            </a:r>
            <a:endParaRPr lang="en-US" sz="2000" dirty="0">
              <a:solidFill>
                <a:srgbClr val="FF0000"/>
              </a:solidFill>
              <a:ea typeface="ＭＳ Ｐゴシック" charset="0"/>
            </a:endParaRPr>
          </a:p>
          <a:p>
            <a:pPr lvl="1">
              <a:tabLst>
                <a:tab pos="1265238" algn="l"/>
              </a:tabLst>
              <a:defRPr/>
            </a:pPr>
            <a:r>
              <a:rPr lang="en-US" sz="2000" dirty="0">
                <a:ea typeface="ＭＳ Ｐゴシック" charset="0"/>
              </a:rPr>
              <a:t>Webcast: </a:t>
            </a:r>
            <a:r>
              <a:rPr lang="en-US" sz="2000" dirty="0">
                <a:solidFill>
                  <a:srgbClr val="FF0000"/>
                </a:solidFill>
                <a:ea typeface="ＭＳ Ｐゴシック" charset="0"/>
              </a:rPr>
              <a:t>Cal Central - </a:t>
            </a:r>
            <a:r>
              <a:rPr lang="en-US" sz="2000" dirty="0">
                <a:solidFill>
                  <a:srgbClr val="FF0000"/>
                </a:solidFill>
                <a:ea typeface="ＭＳ Ｐゴシック" charset="0"/>
                <a:hlinkClick r:id="rId3"/>
              </a:rPr>
              <a:t>https://calcentral.berkeley.edu/academics/teaching-semester/fall-2018/class/compsci-162</a:t>
            </a:r>
            <a:endParaRPr lang="en-US" sz="2000" dirty="0">
              <a:ea typeface="ＭＳ Ｐゴシック" charset="0"/>
            </a:endParaRPr>
          </a:p>
          <a:p>
            <a:pPr>
              <a:tabLst>
                <a:tab pos="1265238" algn="l"/>
              </a:tabLst>
              <a:defRPr/>
            </a:pPr>
            <a:r>
              <a:rPr lang="en-US" sz="2200" dirty="0">
                <a:ea typeface="ＭＳ Ｐゴシック" charset="0"/>
              </a:rPr>
              <a:t>Textbook: Operating Systems: Principles and Practice </a:t>
            </a:r>
            <a:br>
              <a:rPr lang="en-US" sz="2200" dirty="0">
                <a:ea typeface="ＭＳ Ｐゴシック" charset="0"/>
              </a:rPr>
            </a:br>
            <a:r>
              <a:rPr lang="en-US" sz="2200" dirty="0">
                <a:ea typeface="ＭＳ Ｐゴシック" charset="0"/>
              </a:rPr>
              <a:t>(2nd Edition)  Anderson and </a:t>
            </a:r>
            <a:r>
              <a:rPr lang="en-US" sz="2200" dirty="0" err="1">
                <a:ea typeface="ＭＳ Ｐゴシック" charset="0"/>
              </a:rPr>
              <a:t>Dahlin</a:t>
            </a:r>
            <a:endParaRPr lang="en-US" sz="2200" dirty="0">
              <a:ea typeface="ＭＳ Ｐゴシック" charset="0"/>
            </a:endParaRPr>
          </a:p>
          <a:p>
            <a:pPr>
              <a:tabLst>
                <a:tab pos="1265238" algn="l"/>
              </a:tabLst>
              <a:defRPr/>
            </a:pPr>
            <a:r>
              <a:rPr lang="en-US" sz="2200" dirty="0">
                <a:ea typeface="ＭＳ Ｐゴシック" charset="0"/>
              </a:rPr>
              <a:t>Recommend: Operating Systems Concepts, </a:t>
            </a:r>
            <a:br>
              <a:rPr lang="en-US" sz="2200" dirty="0">
                <a:ea typeface="ＭＳ Ｐゴシック" charset="0"/>
              </a:rPr>
            </a:br>
            <a:r>
              <a:rPr lang="en-US" sz="2200" dirty="0">
                <a:ea typeface="ＭＳ Ｐゴシック" charset="0"/>
              </a:rPr>
              <a:t>9</a:t>
            </a:r>
            <a:r>
              <a:rPr lang="en-US" sz="2200" baseline="30000" dirty="0">
                <a:ea typeface="ＭＳ Ｐゴシック" charset="0"/>
              </a:rPr>
              <a:t>th</a:t>
            </a:r>
            <a:r>
              <a:rPr lang="en-US" sz="2200" dirty="0">
                <a:ea typeface="ＭＳ Ｐゴシック" charset="0"/>
              </a:rPr>
              <a:t> Edition </a:t>
            </a:r>
            <a:r>
              <a:rPr lang="en-US" sz="2200" dirty="0" err="1">
                <a:ea typeface="ＭＳ Ｐゴシック" charset="0"/>
              </a:rPr>
              <a:t>Silbershatz</a:t>
            </a:r>
            <a:r>
              <a:rPr lang="en-US" sz="2200" dirty="0">
                <a:ea typeface="ＭＳ Ｐゴシック" charset="0"/>
              </a:rPr>
              <a:t>, Galvin, Gagne </a:t>
            </a:r>
          </a:p>
          <a:p>
            <a:pPr lvl="1">
              <a:tabLst>
                <a:tab pos="1265238" algn="l"/>
              </a:tabLst>
              <a:defRPr/>
            </a:pPr>
            <a:r>
              <a:rPr lang="en-US" sz="2000" dirty="0">
                <a:ea typeface="ＭＳ Ｐゴシック" charset="0"/>
              </a:rPr>
              <a:t>Copies in Bechtel</a:t>
            </a:r>
          </a:p>
          <a:p>
            <a:pPr>
              <a:tabLst>
                <a:tab pos="1265238" algn="l"/>
              </a:tabLst>
              <a:defRPr/>
            </a:pPr>
            <a:r>
              <a:rPr lang="en-US" sz="2200" dirty="0">
                <a:ea typeface="ＭＳ Ｐゴシック" charset="0"/>
              </a:rPr>
              <a:t>Online supplements</a:t>
            </a:r>
          </a:p>
          <a:p>
            <a:pPr lvl="1">
              <a:tabLst>
                <a:tab pos="1265238" algn="l"/>
              </a:tabLst>
              <a:defRPr/>
            </a:pPr>
            <a:r>
              <a:rPr lang="en-US" sz="2000" dirty="0">
                <a:ea typeface="ＭＳ Ｐゴシック" charset="0"/>
              </a:rPr>
              <a:t>See course website</a:t>
            </a:r>
          </a:p>
          <a:p>
            <a:pPr lvl="1">
              <a:tabLst>
                <a:tab pos="1265238" algn="l"/>
              </a:tabLst>
              <a:defRPr/>
            </a:pPr>
            <a:r>
              <a:rPr lang="en-US" sz="2000" dirty="0">
                <a:ea typeface="ＭＳ Ｐゴシック" charset="0"/>
              </a:rPr>
              <a:t>Includes Appendices, sample problems, etc.</a:t>
            </a:r>
          </a:p>
          <a:p>
            <a:pPr lvl="1">
              <a:tabLst>
                <a:tab pos="1265238" algn="l"/>
              </a:tabLst>
              <a:defRPr/>
            </a:pPr>
            <a:r>
              <a:rPr lang="en-US" sz="2000" dirty="0">
                <a:ea typeface="ＭＳ Ｐゴシック" charset="0"/>
              </a:rPr>
              <a:t>Networking, Databases, Software </a:t>
            </a:r>
            <a:r>
              <a:rPr lang="en-US" sz="2000" dirty="0" err="1">
                <a:ea typeface="ＭＳ Ｐゴシック" charset="0"/>
              </a:rPr>
              <a:t>Eng</a:t>
            </a:r>
            <a:r>
              <a:rPr lang="en-US" sz="2000" dirty="0">
                <a:ea typeface="ＭＳ Ｐゴシック" charset="0"/>
              </a:rPr>
              <a:t>, Security</a:t>
            </a:r>
          </a:p>
          <a:p>
            <a:pPr lvl="1">
              <a:tabLst>
                <a:tab pos="1265238" algn="l"/>
              </a:tabLst>
              <a:defRPr/>
            </a:pPr>
            <a:r>
              <a:rPr lang="en-US" sz="2000" dirty="0">
                <a:solidFill>
                  <a:srgbClr val="FF0000"/>
                </a:solidFill>
                <a:ea typeface="ＭＳ Ｐゴシック" charset="0"/>
              </a:rPr>
              <a:t>Some Research Papers! </a:t>
            </a:r>
          </a:p>
          <a:p>
            <a:pPr>
              <a:tabLst>
                <a:tab pos="1265238" algn="l"/>
              </a:tabLst>
              <a:defRPr/>
            </a:pPr>
            <a:endParaRPr lang="en-US" sz="2200" dirty="0">
              <a:ea typeface="ＭＳ Ｐゴシック" charset="0"/>
            </a:endParaRPr>
          </a:p>
        </p:txBody>
      </p:sp>
      <p:pic>
        <p:nvPicPr>
          <p:cNvPr id="43011" name="Picture 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620000" y="4768850"/>
            <a:ext cx="1219200" cy="178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2"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543800" y="2895600"/>
            <a:ext cx="13208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228600" y="838200"/>
            <a:ext cx="8763000" cy="5562600"/>
          </a:xfrm>
        </p:spPr>
        <p:txBody>
          <a:bodyPr>
            <a:normAutofit/>
          </a:bodyPr>
          <a:lstStyle/>
          <a:p>
            <a:pPr>
              <a:lnSpc>
                <a:spcPct val="80000"/>
              </a:lnSpc>
              <a:defRPr/>
            </a:pPr>
            <a:r>
              <a:rPr lang="en-US">
                <a:ea typeface="ＭＳ Ｐゴシック" charset="0"/>
              </a:rPr>
              <a:t>OS Concepts: How to Navigate as a Systems Programmer!</a:t>
            </a:r>
          </a:p>
          <a:p>
            <a:pPr lvl="1">
              <a:lnSpc>
                <a:spcPct val="80000"/>
              </a:lnSpc>
              <a:defRPr/>
            </a:pPr>
            <a:r>
              <a:rPr lang="en-US">
                <a:ea typeface="ＭＳ Ｐゴシック" charset="0"/>
              </a:rPr>
              <a:t>Process, I/O, Networks and Virtual Machines</a:t>
            </a:r>
          </a:p>
          <a:p>
            <a:pPr>
              <a:lnSpc>
                <a:spcPct val="80000"/>
              </a:lnSpc>
              <a:defRPr/>
            </a:pPr>
            <a:r>
              <a:rPr lang="en-US">
                <a:ea typeface="ＭＳ Ｐゴシック" charset="0"/>
              </a:rPr>
              <a:t>Concurrency</a:t>
            </a:r>
          </a:p>
          <a:p>
            <a:pPr lvl="1">
              <a:lnSpc>
                <a:spcPct val="80000"/>
              </a:lnSpc>
              <a:defRPr/>
            </a:pPr>
            <a:r>
              <a:rPr lang="en-US">
                <a:ea typeface="ＭＳ Ｐゴシック" charset="0"/>
              </a:rPr>
              <a:t>Threads, scheduling, locks, deadlock, scalability, fairness</a:t>
            </a:r>
          </a:p>
          <a:p>
            <a:pPr>
              <a:lnSpc>
                <a:spcPct val="80000"/>
              </a:lnSpc>
              <a:defRPr/>
            </a:pPr>
            <a:r>
              <a:rPr lang="en-US">
                <a:ea typeface="ＭＳ Ｐゴシック" charset="0"/>
              </a:rPr>
              <a:t>Address Space</a:t>
            </a:r>
          </a:p>
          <a:p>
            <a:pPr lvl="1">
              <a:lnSpc>
                <a:spcPct val="80000"/>
              </a:lnSpc>
              <a:defRPr/>
            </a:pPr>
            <a:r>
              <a:rPr lang="en-US">
                <a:ea typeface="ＭＳ Ｐゴシック" charset="0"/>
              </a:rPr>
              <a:t>Virtual memory, address translation, protection, sharing</a:t>
            </a:r>
          </a:p>
          <a:p>
            <a:pPr>
              <a:lnSpc>
                <a:spcPct val="80000"/>
              </a:lnSpc>
              <a:defRPr/>
            </a:pPr>
            <a:r>
              <a:rPr lang="en-US">
                <a:ea typeface="ＭＳ Ｐゴシック" charset="0"/>
              </a:rPr>
              <a:t>File Systems</a:t>
            </a:r>
          </a:p>
          <a:p>
            <a:pPr lvl="1">
              <a:lnSpc>
                <a:spcPct val="80000"/>
              </a:lnSpc>
              <a:defRPr/>
            </a:pPr>
            <a:r>
              <a:rPr lang="en-US">
                <a:ea typeface="ＭＳ Ｐゴシック" charset="0"/>
              </a:rPr>
              <a:t>I/O devices, file objects, storage, naming, caching, performance, paging, transactions, databases</a:t>
            </a:r>
          </a:p>
          <a:p>
            <a:pPr>
              <a:lnSpc>
                <a:spcPct val="80000"/>
              </a:lnSpc>
              <a:defRPr/>
            </a:pPr>
            <a:r>
              <a:rPr lang="en-US">
                <a:ea typeface="ＭＳ Ｐゴシック" charset="0"/>
              </a:rPr>
              <a:t>Distributed Systems</a:t>
            </a:r>
          </a:p>
          <a:p>
            <a:pPr lvl="1">
              <a:lnSpc>
                <a:spcPct val="80000"/>
              </a:lnSpc>
              <a:defRPr/>
            </a:pPr>
            <a:r>
              <a:rPr lang="en-US">
                <a:ea typeface="ＭＳ Ｐゴシック" charset="0"/>
              </a:rPr>
              <a:t>Protocols, N-Tiers, RPC, NFS, DHTs, Consistency, Scalability, multicast</a:t>
            </a:r>
          </a:p>
          <a:p>
            <a:pPr>
              <a:lnSpc>
                <a:spcPct val="80000"/>
              </a:lnSpc>
              <a:defRPr/>
            </a:pPr>
            <a:r>
              <a:rPr lang="en-US">
                <a:ea typeface="ＭＳ Ｐゴシック" charset="0"/>
              </a:rPr>
              <a:t>Reliability &amp; Security</a:t>
            </a:r>
          </a:p>
          <a:p>
            <a:pPr lvl="1">
              <a:lnSpc>
                <a:spcPct val="80000"/>
              </a:lnSpc>
              <a:defRPr/>
            </a:pPr>
            <a:r>
              <a:rPr lang="en-US">
                <a:ea typeface="ＭＳ Ｐゴシック" charset="0"/>
              </a:rPr>
              <a:t>Fault tolerance, protection, security</a:t>
            </a:r>
          </a:p>
          <a:p>
            <a:pPr>
              <a:lnSpc>
                <a:spcPct val="80000"/>
              </a:lnSpc>
              <a:defRPr/>
            </a:pPr>
            <a:r>
              <a:rPr lang="en-US">
                <a:ea typeface="ＭＳ Ｐゴシック" charset="0"/>
              </a:rPr>
              <a:t>Cloud Infrastructure</a:t>
            </a:r>
          </a:p>
          <a:p>
            <a:pPr>
              <a:lnSpc>
                <a:spcPct val="80000"/>
              </a:lnSpc>
              <a:defRPr/>
            </a:pPr>
            <a:endParaRPr lang="en-US">
              <a:ea typeface="ＭＳ Ｐゴシック"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a:defRPr/>
            </a:pPr>
            <a:r>
              <a:rPr lang="en-US" altLang="en-US">
                <a:latin typeface="Gill Sans Light" charset="0"/>
                <a:cs typeface="Gill Sans Light" charset="0"/>
              </a:rPr>
              <a:t>Learning by Doing</a:t>
            </a:r>
          </a:p>
        </p:txBody>
      </p:sp>
      <p:sp>
        <p:nvSpPr>
          <p:cNvPr id="35843" name="Content Placeholder 2"/>
          <p:cNvSpPr>
            <a:spLocks noGrp="1"/>
          </p:cNvSpPr>
          <p:nvPr>
            <p:ph idx="1"/>
          </p:nvPr>
        </p:nvSpPr>
        <p:spPr/>
        <p:txBody>
          <a:bodyPr/>
          <a:lstStyle/>
          <a:p>
            <a:pPr>
              <a:defRPr/>
            </a:pPr>
            <a:r>
              <a:rPr lang="en-US">
                <a:ea typeface="ＭＳ Ｐゴシック" charset="0"/>
              </a:rPr>
              <a:t>Individual Homeworks: Learn Systems Programming</a:t>
            </a:r>
          </a:p>
          <a:p>
            <a:pPr lvl="1">
              <a:defRPr/>
            </a:pPr>
            <a:r>
              <a:rPr lang="en-US">
                <a:ea typeface="ＭＳ Ｐゴシック" charset="0"/>
              </a:rPr>
              <a:t>0. Tools, Autograding, recall C, executable</a:t>
            </a:r>
          </a:p>
          <a:p>
            <a:pPr lvl="1">
              <a:defRPr/>
            </a:pPr>
            <a:r>
              <a:rPr lang="en-US">
                <a:ea typeface="ＭＳ Ｐゴシック" charset="0"/>
              </a:rPr>
              <a:t>1. Simple Shell</a:t>
            </a:r>
          </a:p>
          <a:p>
            <a:pPr lvl="1">
              <a:defRPr/>
            </a:pPr>
            <a:r>
              <a:rPr lang="en-US">
                <a:ea typeface="ＭＳ Ｐゴシック" charset="0"/>
              </a:rPr>
              <a:t>2. Web server</a:t>
            </a:r>
          </a:p>
          <a:p>
            <a:pPr lvl="1">
              <a:defRPr/>
            </a:pPr>
            <a:r>
              <a:rPr lang="en-US">
                <a:ea typeface="ＭＳ Ｐゴシック" charset="0"/>
              </a:rPr>
              <a:t>3. Memory allocation</a:t>
            </a:r>
          </a:p>
          <a:p>
            <a:pPr lvl="1">
              <a:defRPr/>
            </a:pPr>
            <a:endParaRPr lang="en-US">
              <a:ea typeface="ＭＳ Ｐゴシック" charset="0"/>
            </a:endParaRPr>
          </a:p>
          <a:p>
            <a:pPr>
              <a:defRPr/>
            </a:pPr>
            <a:r>
              <a:rPr lang="en-US">
                <a:ea typeface="ＭＳ Ｐゴシック" charset="0"/>
              </a:rPr>
              <a:t>Three Group Projects (Pintos in C)</a:t>
            </a:r>
          </a:p>
          <a:p>
            <a:pPr lvl="1">
              <a:defRPr/>
            </a:pPr>
            <a:r>
              <a:rPr lang="en-US">
                <a:ea typeface="ＭＳ Ｐゴシック" charset="0"/>
              </a:rPr>
              <a:t>1. Threads &amp; Scheduling </a:t>
            </a:r>
          </a:p>
          <a:p>
            <a:pPr lvl="1">
              <a:defRPr/>
            </a:pPr>
            <a:r>
              <a:rPr lang="en-US">
                <a:ea typeface="ＭＳ Ｐゴシック" charset="0"/>
              </a:rPr>
              <a:t>2. User-programs</a:t>
            </a:r>
          </a:p>
          <a:p>
            <a:pPr lvl="1">
              <a:defRPr/>
            </a:pPr>
            <a:r>
              <a:rPr lang="en-US">
                <a:ea typeface="ＭＳ Ｐゴシック" charset="0"/>
              </a:rPr>
              <a:t>3. File Systems </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52400" y="228600"/>
            <a:ext cx="8839200" cy="503238"/>
          </a:xfrm>
        </p:spPr>
        <p:txBody>
          <a:bodyPr lIns="63493" tIns="25397" rIns="63493" bIns="25397" anchor="t">
            <a:spAutoFit/>
          </a:bodyPr>
          <a:lstStyle/>
          <a:p>
            <a:pPr>
              <a:defRPr/>
            </a:pPr>
            <a:r>
              <a:rPr lang="en-US" altLang="en-US">
                <a:latin typeface="Gill Sans Light" charset="0"/>
                <a:ea typeface="ＭＳ Ｐゴシック" charset="-128"/>
                <a:cs typeface="Gill Sans Light" charset="0"/>
              </a:rPr>
              <a:t>Group Project Simulates Industrial Environment</a:t>
            </a:r>
          </a:p>
        </p:txBody>
      </p:sp>
      <p:sp>
        <p:nvSpPr>
          <p:cNvPr id="185347" name="Rectangle 3"/>
          <p:cNvSpPr>
            <a:spLocks noGrp="1" noChangeArrowheads="1"/>
          </p:cNvSpPr>
          <p:nvPr>
            <p:ph type="body" idx="1"/>
          </p:nvPr>
        </p:nvSpPr>
        <p:spPr>
          <a:xfrm>
            <a:off x="228600" y="838200"/>
            <a:ext cx="8686800" cy="6072188"/>
          </a:xfrm>
        </p:spPr>
        <p:txBody>
          <a:bodyPr lIns="63493" tIns="25397" rIns="63493" bIns="25397">
            <a:spAutoFit/>
          </a:bodyPr>
          <a:lstStyle/>
          <a:p>
            <a:pPr>
              <a:defRPr/>
            </a:pPr>
            <a:r>
              <a:rPr lang="en-US">
                <a:ea typeface="ＭＳ Ｐゴシック" charset="0"/>
              </a:rPr>
              <a:t>Project teams have 4 members (try really hard to find 4 members – 3 members requires serious justification)</a:t>
            </a:r>
          </a:p>
          <a:p>
            <a:pPr lvl="1">
              <a:defRPr/>
            </a:pPr>
            <a:r>
              <a:rPr lang="en-US">
                <a:ea typeface="ＭＳ Ｐゴシック" charset="0"/>
              </a:rPr>
              <a:t>Must work in groups in “the real world”</a:t>
            </a:r>
          </a:p>
          <a:p>
            <a:pPr lvl="1">
              <a:defRPr/>
            </a:pPr>
            <a:r>
              <a:rPr lang="en-US" altLang="ja-JP">
                <a:ea typeface="ＭＳ Ｐゴシック" charset="0"/>
              </a:rPr>
              <a:t>Same section much preferred</a:t>
            </a:r>
          </a:p>
          <a:p>
            <a:pPr>
              <a:defRPr/>
            </a:pPr>
            <a:r>
              <a:rPr lang="en-US">
                <a:ea typeface="ＭＳ Ｐゴシック" charset="0"/>
              </a:rPr>
              <a:t>Communicate with colleagues (team members)</a:t>
            </a:r>
          </a:p>
          <a:p>
            <a:pPr lvl="1">
              <a:defRPr/>
            </a:pPr>
            <a:r>
              <a:rPr lang="en-US">
                <a:ea typeface="ＭＳ Ｐゴシック" charset="0"/>
              </a:rPr>
              <a:t>Communication problems are natural</a:t>
            </a:r>
          </a:p>
          <a:p>
            <a:pPr lvl="1">
              <a:defRPr/>
            </a:pPr>
            <a:r>
              <a:rPr lang="en-US">
                <a:ea typeface="ＭＳ Ｐゴシック" charset="0"/>
              </a:rPr>
              <a:t>What have you done?</a:t>
            </a:r>
          </a:p>
          <a:p>
            <a:pPr lvl="1">
              <a:defRPr/>
            </a:pPr>
            <a:r>
              <a:rPr lang="en-US">
                <a:ea typeface="ＭＳ Ｐゴシック" charset="0"/>
              </a:rPr>
              <a:t>What answers you need from others?</a:t>
            </a:r>
          </a:p>
          <a:p>
            <a:pPr lvl="1">
              <a:defRPr/>
            </a:pPr>
            <a:r>
              <a:rPr lang="en-US">
                <a:ea typeface="ＭＳ Ｐゴシック" charset="0"/>
              </a:rPr>
              <a:t>You must document your work!!!</a:t>
            </a:r>
          </a:p>
          <a:p>
            <a:pPr>
              <a:defRPr/>
            </a:pPr>
            <a:r>
              <a:rPr lang="en-US">
                <a:ea typeface="ＭＳ Ｐゴシック" charset="0"/>
              </a:rPr>
              <a:t>Communicate with supervisor (TAs)</a:t>
            </a:r>
          </a:p>
          <a:p>
            <a:pPr lvl="1">
              <a:defRPr/>
            </a:pPr>
            <a:r>
              <a:rPr lang="en-US">
                <a:ea typeface="ＭＳ Ｐゴシック" charset="0"/>
              </a:rPr>
              <a:t>What is the team’s plan?</a:t>
            </a:r>
          </a:p>
          <a:p>
            <a:pPr lvl="1">
              <a:defRPr/>
            </a:pPr>
            <a:r>
              <a:rPr lang="en-US">
                <a:ea typeface="ＭＳ Ｐゴシック" charset="0"/>
              </a:rPr>
              <a:t>What is each member’</a:t>
            </a:r>
            <a:r>
              <a:rPr lang="en-US" altLang="ja-JP">
                <a:ea typeface="ＭＳ Ｐゴシック" charset="0"/>
              </a:rPr>
              <a:t>s responsibility?</a:t>
            </a:r>
          </a:p>
          <a:p>
            <a:pPr lvl="1">
              <a:defRPr/>
            </a:pPr>
            <a:r>
              <a:rPr lang="en-US">
                <a:ea typeface="ＭＳ Ｐゴシック" charset="0"/>
              </a:rPr>
              <a:t>Short progress reports are required</a:t>
            </a:r>
          </a:p>
          <a:p>
            <a:pPr lvl="1">
              <a:defRPr/>
            </a:pPr>
            <a:r>
              <a:rPr lang="en-US">
                <a:solidFill>
                  <a:srgbClr val="FF0000"/>
                </a:solidFill>
                <a:ea typeface="ＭＳ Ｐゴシック" charset="0"/>
              </a:rPr>
              <a:t>Design Documents: High-level description for a manager!</a:t>
            </a:r>
          </a:p>
          <a:p>
            <a:pPr lvl="1">
              <a:defRPr/>
            </a:pPr>
            <a:endParaRPr lang="en-US">
              <a:ea typeface="ＭＳ Ｐゴシック"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 calcmode="lin" valueType="num">
                                      <p:cBhvr additive="base">
                                        <p:cTn id="11" dur="500" fill="hold"/>
                                        <p:tgtEl>
                                          <p:spTgt spid="1853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85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 calcmode="lin" valueType="num">
                                      <p:cBhvr additive="base">
                                        <p:cTn id="15" dur="500" fill="hold"/>
                                        <p:tgtEl>
                                          <p:spTgt spid="1853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5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85347">
                                            <p:txEl>
                                              <p:pRg st="3" end="3"/>
                                            </p:txEl>
                                          </p:spTgt>
                                        </p:tgtEl>
                                        <p:attrNameLst>
                                          <p:attrName>style.visibility</p:attrName>
                                        </p:attrNameLst>
                                      </p:cBhvr>
                                      <p:to>
                                        <p:strVal val="visible"/>
                                      </p:to>
                                    </p:set>
                                    <p:anim calcmode="lin" valueType="num">
                                      <p:cBhvr additive="base">
                                        <p:cTn id="21" dur="500" fill="hold"/>
                                        <p:tgtEl>
                                          <p:spTgt spid="185347">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85347">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85347">
                                            <p:txEl>
                                              <p:pRg st="4" end="4"/>
                                            </p:txEl>
                                          </p:spTgt>
                                        </p:tgtEl>
                                        <p:attrNameLst>
                                          <p:attrName>style.visibility</p:attrName>
                                        </p:attrNameLst>
                                      </p:cBhvr>
                                      <p:to>
                                        <p:strVal val="visible"/>
                                      </p:to>
                                    </p:set>
                                    <p:anim calcmode="lin" valueType="num">
                                      <p:cBhvr additive="base">
                                        <p:cTn id="25" dur="500" fill="hold"/>
                                        <p:tgtEl>
                                          <p:spTgt spid="18534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8534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85347">
                                            <p:txEl>
                                              <p:pRg st="5" end="5"/>
                                            </p:txEl>
                                          </p:spTgt>
                                        </p:tgtEl>
                                        <p:attrNameLst>
                                          <p:attrName>style.visibility</p:attrName>
                                        </p:attrNameLst>
                                      </p:cBhvr>
                                      <p:to>
                                        <p:strVal val="visible"/>
                                      </p:to>
                                    </p:set>
                                    <p:anim calcmode="lin" valueType="num">
                                      <p:cBhvr additive="base">
                                        <p:cTn id="29" dur="500" fill="hold"/>
                                        <p:tgtEl>
                                          <p:spTgt spid="185347">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8534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85347">
                                            <p:txEl>
                                              <p:pRg st="6" end="6"/>
                                            </p:txEl>
                                          </p:spTgt>
                                        </p:tgtEl>
                                        <p:attrNameLst>
                                          <p:attrName>style.visibility</p:attrName>
                                        </p:attrNameLst>
                                      </p:cBhvr>
                                      <p:to>
                                        <p:strVal val="visible"/>
                                      </p:to>
                                    </p:set>
                                    <p:anim calcmode="lin" valueType="num">
                                      <p:cBhvr additive="base">
                                        <p:cTn id="33" dur="500" fill="hold"/>
                                        <p:tgtEl>
                                          <p:spTgt spid="18534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85347">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85347">
                                            <p:txEl>
                                              <p:pRg st="7" end="7"/>
                                            </p:txEl>
                                          </p:spTgt>
                                        </p:tgtEl>
                                        <p:attrNameLst>
                                          <p:attrName>style.visibility</p:attrName>
                                        </p:attrNameLst>
                                      </p:cBhvr>
                                      <p:to>
                                        <p:strVal val="visible"/>
                                      </p:to>
                                    </p:set>
                                    <p:anim calcmode="lin" valueType="num">
                                      <p:cBhvr additive="base">
                                        <p:cTn id="37" dur="500" fill="hold"/>
                                        <p:tgtEl>
                                          <p:spTgt spid="18534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53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5347">
                                            <p:txEl>
                                              <p:pRg st="8" end="8"/>
                                            </p:txEl>
                                          </p:spTgt>
                                        </p:tgtEl>
                                        <p:attrNameLst>
                                          <p:attrName>style.visibility</p:attrName>
                                        </p:attrNameLst>
                                      </p:cBhvr>
                                      <p:to>
                                        <p:strVal val="visible"/>
                                      </p:to>
                                    </p:set>
                                    <p:anim calcmode="lin" valueType="num">
                                      <p:cBhvr additive="base">
                                        <p:cTn id="43" dur="500" fill="hold"/>
                                        <p:tgtEl>
                                          <p:spTgt spid="18534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8534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85347">
                                            <p:txEl>
                                              <p:pRg st="9" end="9"/>
                                            </p:txEl>
                                          </p:spTgt>
                                        </p:tgtEl>
                                        <p:attrNameLst>
                                          <p:attrName>style.visibility</p:attrName>
                                        </p:attrNameLst>
                                      </p:cBhvr>
                                      <p:to>
                                        <p:strVal val="visible"/>
                                      </p:to>
                                    </p:set>
                                    <p:anim calcmode="lin" valueType="num">
                                      <p:cBhvr additive="base">
                                        <p:cTn id="47" dur="500" fill="hold"/>
                                        <p:tgtEl>
                                          <p:spTgt spid="185347">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5347">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5347">
                                            <p:txEl>
                                              <p:pRg st="10" end="10"/>
                                            </p:txEl>
                                          </p:spTgt>
                                        </p:tgtEl>
                                        <p:attrNameLst>
                                          <p:attrName>style.visibility</p:attrName>
                                        </p:attrNameLst>
                                      </p:cBhvr>
                                      <p:to>
                                        <p:strVal val="visible"/>
                                      </p:to>
                                    </p:set>
                                    <p:anim calcmode="lin" valueType="num">
                                      <p:cBhvr additive="base">
                                        <p:cTn id="51" dur="500" fill="hold"/>
                                        <p:tgtEl>
                                          <p:spTgt spid="1853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85347">
                                            <p:txEl>
                                              <p:pRg st="10" end="1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85347">
                                            <p:txEl>
                                              <p:pRg st="11" end="11"/>
                                            </p:txEl>
                                          </p:spTgt>
                                        </p:tgtEl>
                                        <p:attrNameLst>
                                          <p:attrName>style.visibility</p:attrName>
                                        </p:attrNameLst>
                                      </p:cBhvr>
                                      <p:to>
                                        <p:strVal val="visible"/>
                                      </p:to>
                                    </p:set>
                                    <p:anim calcmode="lin" valueType="num">
                                      <p:cBhvr additive="base">
                                        <p:cTn id="55" dur="500" fill="hold"/>
                                        <p:tgtEl>
                                          <p:spTgt spid="185347">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85347">
                                            <p:txEl>
                                              <p:pRg st="11" end="11"/>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85347">
                                            <p:txEl>
                                              <p:pRg st="12" end="12"/>
                                            </p:txEl>
                                          </p:spTgt>
                                        </p:tgtEl>
                                        <p:attrNameLst>
                                          <p:attrName>style.visibility</p:attrName>
                                        </p:attrNameLst>
                                      </p:cBhvr>
                                      <p:to>
                                        <p:strVal val="visible"/>
                                      </p:to>
                                    </p:set>
                                    <p:anim calcmode="lin" valueType="num">
                                      <p:cBhvr additive="base">
                                        <p:cTn id="59" dur="500" fill="hold"/>
                                        <p:tgtEl>
                                          <p:spTgt spid="185347">
                                            <p:txEl>
                                              <p:pRg st="12" end="1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8534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US" altLang="en-US">
                <a:latin typeface="Gill Sans Light" charset="0"/>
                <a:cs typeface="Gill Sans Light" charset="0"/>
              </a:rPr>
              <a:t>Getting started</a:t>
            </a:r>
          </a:p>
        </p:txBody>
      </p:sp>
      <p:sp>
        <p:nvSpPr>
          <p:cNvPr id="36867" name="Content Placeholder 2"/>
          <p:cNvSpPr>
            <a:spLocks noGrp="1"/>
          </p:cNvSpPr>
          <p:nvPr>
            <p:ph idx="1"/>
          </p:nvPr>
        </p:nvSpPr>
        <p:spPr>
          <a:xfrm>
            <a:off x="457200" y="838200"/>
            <a:ext cx="8763000" cy="5334000"/>
          </a:xfrm>
        </p:spPr>
        <p:txBody>
          <a:bodyPr/>
          <a:lstStyle/>
          <a:p>
            <a:pPr>
              <a:defRPr/>
            </a:pPr>
            <a:r>
              <a:rPr lang="en-US" dirty="0">
                <a:ea typeface="ＭＳ Ｐゴシック" charset="0"/>
              </a:rPr>
              <a:t>Start homework 0, this Monday, 9/3</a:t>
            </a:r>
          </a:p>
          <a:p>
            <a:pPr lvl="1">
              <a:defRPr/>
            </a:pPr>
            <a:r>
              <a:rPr lang="en-US" dirty="0" err="1">
                <a:ea typeface="ＭＳ Ｐゴシック" charset="0"/>
              </a:rPr>
              <a:t>Github</a:t>
            </a:r>
            <a:r>
              <a:rPr lang="en-US" dirty="0">
                <a:ea typeface="ＭＳ Ｐゴシック" charset="0"/>
              </a:rPr>
              <a:t> account</a:t>
            </a:r>
          </a:p>
          <a:p>
            <a:pPr lvl="1">
              <a:defRPr/>
            </a:pPr>
            <a:r>
              <a:rPr lang="en-US" dirty="0">
                <a:ea typeface="ＭＳ Ｐゴシック" charset="0"/>
              </a:rPr>
              <a:t>Registration survey</a:t>
            </a:r>
          </a:p>
          <a:p>
            <a:pPr lvl="1">
              <a:defRPr/>
            </a:pPr>
            <a:r>
              <a:rPr lang="en-US" dirty="0">
                <a:ea typeface="ＭＳ Ｐゴシック" charset="0"/>
              </a:rPr>
              <a:t>Vagrant </a:t>
            </a:r>
            <a:r>
              <a:rPr lang="en-US" dirty="0" err="1">
                <a:ea typeface="ＭＳ Ｐゴシック" charset="0"/>
              </a:rPr>
              <a:t>virtualbox</a:t>
            </a:r>
            <a:r>
              <a:rPr lang="en-US" dirty="0">
                <a:ea typeface="ＭＳ Ｐゴシック" charset="0"/>
              </a:rPr>
              <a:t> – VM environment for the course</a:t>
            </a:r>
          </a:p>
          <a:p>
            <a:pPr lvl="2">
              <a:defRPr/>
            </a:pPr>
            <a:r>
              <a:rPr lang="en-US" dirty="0">
                <a:ea typeface="ＭＳ Ｐゴシック" charset="0"/>
              </a:rPr>
              <a:t>Consistent, managed environment on your machine</a:t>
            </a:r>
          </a:p>
          <a:p>
            <a:pPr lvl="1">
              <a:defRPr/>
            </a:pPr>
            <a:r>
              <a:rPr lang="en-US" dirty="0">
                <a:ea typeface="ＭＳ Ｐゴシック" charset="0"/>
              </a:rPr>
              <a:t>Get familiar with all the cs162 tools</a:t>
            </a:r>
          </a:p>
          <a:p>
            <a:pPr lvl="1">
              <a:defRPr/>
            </a:pPr>
            <a:r>
              <a:rPr lang="en-US" dirty="0">
                <a:ea typeface="ＭＳ Ｐゴシック" charset="0"/>
              </a:rPr>
              <a:t>Submit to </a:t>
            </a:r>
            <a:r>
              <a:rPr lang="en-US" dirty="0" err="1">
                <a:ea typeface="ＭＳ Ｐゴシック" charset="0"/>
              </a:rPr>
              <a:t>autograder</a:t>
            </a:r>
            <a:r>
              <a:rPr lang="en-US" dirty="0">
                <a:ea typeface="ＭＳ Ｐゴシック" charset="0"/>
              </a:rPr>
              <a:t> via </a:t>
            </a:r>
            <a:r>
              <a:rPr lang="en-US" dirty="0" err="1">
                <a:ea typeface="ＭＳ Ｐゴシック" charset="0"/>
              </a:rPr>
              <a:t>git</a:t>
            </a:r>
            <a:endParaRPr lang="en-US" dirty="0">
              <a:ea typeface="ＭＳ Ｐゴシック" charset="0"/>
            </a:endParaRPr>
          </a:p>
          <a:p>
            <a:pPr lvl="1">
              <a:defRPr/>
            </a:pPr>
            <a:endParaRPr lang="en-US" dirty="0">
              <a:ea typeface="ＭＳ Ｐゴシック" charset="0"/>
            </a:endParaRPr>
          </a:p>
          <a:p>
            <a:pPr>
              <a:defRPr/>
            </a:pPr>
            <a:r>
              <a:rPr lang="en-US" dirty="0">
                <a:ea typeface="ＭＳ Ｐゴシック" charset="0"/>
              </a:rPr>
              <a:t>Start forming a project group</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a:defRPr/>
            </a:pPr>
            <a:r>
              <a:rPr lang="en-US" altLang="en-US">
                <a:latin typeface="Gill Sans Light" charset="0"/>
                <a:cs typeface="Gill Sans Light" charset="0"/>
              </a:rPr>
              <a:t>Grading</a:t>
            </a:r>
          </a:p>
        </p:txBody>
      </p:sp>
      <p:sp>
        <p:nvSpPr>
          <p:cNvPr id="38915" name="Content Placeholder 2"/>
          <p:cNvSpPr>
            <a:spLocks noGrp="1"/>
          </p:cNvSpPr>
          <p:nvPr>
            <p:ph idx="1"/>
          </p:nvPr>
        </p:nvSpPr>
        <p:spPr>
          <a:xfrm>
            <a:off x="609600" y="914400"/>
            <a:ext cx="8229600" cy="5105400"/>
          </a:xfrm>
        </p:spPr>
        <p:txBody>
          <a:bodyPr/>
          <a:lstStyle/>
          <a:p>
            <a:pPr>
              <a:defRPr/>
            </a:pPr>
            <a:r>
              <a:rPr lang="en-US" dirty="0">
                <a:ea typeface="ＭＳ Ｐゴシック" charset="0"/>
              </a:rPr>
              <a:t>42% three midterms (14% each)</a:t>
            </a:r>
          </a:p>
          <a:p>
            <a:pPr lvl="1">
              <a:defRPr/>
            </a:pPr>
            <a:r>
              <a:rPr lang="en-US" dirty="0">
                <a:solidFill>
                  <a:srgbClr val="FF0000"/>
                </a:solidFill>
                <a:ea typeface="ＭＳ Ｐゴシック" charset="0"/>
              </a:rPr>
              <a:t>Thursday, 9/26, 5-7pm (no class)</a:t>
            </a:r>
          </a:p>
          <a:p>
            <a:pPr lvl="1">
              <a:defRPr/>
            </a:pPr>
            <a:r>
              <a:rPr lang="en-US" dirty="0">
                <a:solidFill>
                  <a:srgbClr val="FF0000"/>
                </a:solidFill>
                <a:ea typeface="ＭＳ Ｐゴシック" charset="0"/>
              </a:rPr>
              <a:t>Monday, 10/29, 5-7pm (no class)</a:t>
            </a:r>
          </a:p>
          <a:p>
            <a:pPr lvl="1">
              <a:defRPr/>
            </a:pPr>
            <a:r>
              <a:rPr lang="en-US" dirty="0">
                <a:solidFill>
                  <a:srgbClr val="FF0000"/>
                </a:solidFill>
                <a:ea typeface="ＭＳ Ｐゴシック" charset="0"/>
              </a:rPr>
              <a:t>Wednesday, 11/28, 5-7pm (no class)</a:t>
            </a:r>
          </a:p>
          <a:p>
            <a:pPr>
              <a:defRPr/>
            </a:pPr>
            <a:r>
              <a:rPr lang="en-US" dirty="0">
                <a:ea typeface="ＭＳ Ｐゴシック" charset="0"/>
              </a:rPr>
              <a:t>35% projects </a:t>
            </a:r>
          </a:p>
          <a:p>
            <a:pPr>
              <a:defRPr/>
            </a:pPr>
            <a:r>
              <a:rPr lang="en-US" dirty="0">
                <a:ea typeface="ＭＳ Ｐゴシック" charset="0"/>
              </a:rPr>
              <a:t>15% homework</a:t>
            </a:r>
          </a:p>
          <a:p>
            <a:pPr>
              <a:defRPr/>
            </a:pPr>
            <a:r>
              <a:rPr lang="en-US" dirty="0">
                <a:ea typeface="ＭＳ Ｐゴシック" charset="0"/>
              </a:rPr>
              <a:t>8% participation</a:t>
            </a:r>
          </a:p>
          <a:p>
            <a:pPr>
              <a:defRPr/>
            </a:pPr>
            <a:r>
              <a:rPr lang="en-US" i="1" dirty="0">
                <a:ea typeface="ＭＳ Ｐゴシック" charset="0"/>
              </a:rPr>
              <a:t>No final exam</a:t>
            </a:r>
          </a:p>
          <a:p>
            <a:pPr>
              <a:defRPr/>
            </a:pPr>
            <a:endParaRPr lang="en-US" dirty="0">
              <a:ea typeface="ＭＳ Ｐゴシック" charset="0"/>
            </a:endParaRPr>
          </a:p>
          <a:p>
            <a:pPr>
              <a:defRPr/>
            </a:pPr>
            <a:r>
              <a:rPr lang="en-US" dirty="0">
                <a:ea typeface="ＭＳ Ｐゴシック" charset="0"/>
              </a:rPr>
              <a:t>Projects</a:t>
            </a:r>
          </a:p>
          <a:p>
            <a:pPr lvl="1">
              <a:defRPr/>
            </a:pPr>
            <a:r>
              <a:rPr lang="en-US" dirty="0">
                <a:ea typeface="ＭＳ Ｐゴシック" charset="0"/>
              </a:rPr>
              <a:t>Initial design document, Design review, Code, Final design</a:t>
            </a:r>
          </a:p>
          <a:p>
            <a:pPr lvl="1">
              <a:defRPr/>
            </a:pPr>
            <a:r>
              <a:rPr lang="en-US" dirty="0">
                <a:ea typeface="ＭＳ Ｐゴシック" charset="0"/>
              </a:rPr>
              <a:t>Submission via </a:t>
            </a:r>
            <a:r>
              <a:rPr lang="en-US" i="1" dirty="0" err="1">
                <a:ea typeface="ＭＳ Ｐゴシック" charset="0"/>
              </a:rPr>
              <a:t>git</a:t>
            </a:r>
            <a:r>
              <a:rPr lang="en-US" i="1" dirty="0">
                <a:ea typeface="ＭＳ Ｐゴシック" charset="0"/>
              </a:rPr>
              <a:t> push </a:t>
            </a:r>
            <a:r>
              <a:rPr lang="en-US" dirty="0">
                <a:ea typeface="ＭＳ Ｐゴシック" charset="0"/>
              </a:rPr>
              <a:t>triggers </a:t>
            </a:r>
            <a:r>
              <a:rPr lang="en-US" dirty="0" err="1">
                <a:ea typeface="ＭＳ Ｐゴシック" charset="0"/>
              </a:rPr>
              <a:t>autograder</a:t>
            </a:r>
            <a:endParaRPr lang="en-US" dirty="0">
              <a:ea typeface="ＭＳ Ｐゴシック"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85800" y="1371600"/>
            <a:ext cx="7696200" cy="736600"/>
          </a:xfrm>
        </p:spPr>
        <p:txBody>
          <a:bodyPr/>
          <a:lstStyle/>
          <a:p>
            <a:pPr>
              <a:defRPr/>
            </a:pPr>
            <a:r>
              <a:rPr lang="en-US" altLang="en-US">
                <a:latin typeface="Gill Sans Light" charset="0"/>
                <a:cs typeface="Gill Sans Light" charset="0"/>
              </a:rPr>
              <a:t>Personal Integrity</a:t>
            </a:r>
          </a:p>
        </p:txBody>
      </p:sp>
      <p:sp>
        <p:nvSpPr>
          <p:cNvPr id="39939" name="Content Placeholder 2"/>
          <p:cNvSpPr>
            <a:spLocks noGrp="1"/>
          </p:cNvSpPr>
          <p:nvPr>
            <p:ph idx="1"/>
          </p:nvPr>
        </p:nvSpPr>
        <p:spPr>
          <a:xfrm>
            <a:off x="609600" y="2667000"/>
            <a:ext cx="8001000" cy="2209800"/>
          </a:xfrm>
        </p:spPr>
        <p:txBody>
          <a:bodyPr/>
          <a:lstStyle/>
          <a:p>
            <a:pPr>
              <a:defRPr/>
            </a:pPr>
            <a:r>
              <a:rPr lang="en-US" altLang="en-US"/>
              <a:t>UCB Academic Honor Code: "As a member of the UC Berkeley community, I act with honesty, integrity, and respect for others."</a:t>
            </a:r>
          </a:p>
        </p:txBody>
      </p:sp>
      <p:sp>
        <p:nvSpPr>
          <p:cNvPr id="51203" name="Rectangle 6"/>
          <p:cNvSpPr>
            <a:spLocks noChangeArrowheads="1"/>
          </p:cNvSpPr>
          <p:nvPr/>
        </p:nvSpPr>
        <p:spPr bwMode="auto">
          <a:xfrm>
            <a:off x="457200" y="4692650"/>
            <a:ext cx="85344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0">
                <a:latin typeface="Gill Sans" charset="0"/>
                <a:cs typeface="Gill Sans" charset="0"/>
              </a:rPr>
              <a:t>http://asuc.org/honorcode/resources/HC%20Guide%20for%20Syllabi.pdf</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CS 162 Collaboration Policy</a:t>
            </a:r>
          </a:p>
        </p:txBody>
      </p:sp>
      <p:sp>
        <p:nvSpPr>
          <p:cNvPr id="50178" name="Content Placeholder 2"/>
          <p:cNvSpPr>
            <a:spLocks noGrp="1"/>
          </p:cNvSpPr>
          <p:nvPr>
            <p:ph idx="1"/>
          </p:nvPr>
        </p:nvSpPr>
        <p:spPr>
          <a:xfrm>
            <a:off x="762000" y="685800"/>
            <a:ext cx="8458200" cy="5562600"/>
          </a:xfrm>
        </p:spPr>
        <p:txBody>
          <a:bodyPr/>
          <a:lstStyle/>
          <a:p>
            <a:pPr marL="0" indent="0">
              <a:buFontTx/>
              <a:buNone/>
              <a:defRPr/>
            </a:pPr>
            <a:endParaRPr lang="en-US" sz="1800" dirty="0">
              <a:ea typeface="ＭＳ Ｐゴシック" charset="0"/>
            </a:endParaRPr>
          </a:p>
          <a:p>
            <a:pPr marL="0" indent="0">
              <a:buFontTx/>
              <a:buNone/>
              <a:defRPr/>
            </a:pPr>
            <a:r>
              <a:rPr lang="en-US" dirty="0">
                <a:ea typeface="ＭＳ Ｐゴシック" charset="0"/>
              </a:rPr>
              <a:t>Explaining a concept to someone in another group</a:t>
            </a:r>
          </a:p>
          <a:p>
            <a:pPr marL="0" indent="0">
              <a:buFontTx/>
              <a:buNone/>
              <a:defRPr/>
            </a:pPr>
            <a:r>
              <a:rPr lang="en-US" dirty="0">
                <a:ea typeface="ＭＳ Ｐゴシック" charset="0"/>
              </a:rPr>
              <a:t>Discussing algorithms/testing strategies with other groups</a:t>
            </a:r>
          </a:p>
          <a:p>
            <a:pPr marL="0" indent="0">
              <a:buFontTx/>
              <a:buNone/>
              <a:defRPr/>
            </a:pPr>
            <a:r>
              <a:rPr lang="en-US" dirty="0">
                <a:ea typeface="ＭＳ Ｐゴシック" charset="0"/>
              </a:rPr>
              <a:t>Helping debug someone else’s code (in another group)</a:t>
            </a:r>
          </a:p>
          <a:p>
            <a:pPr marL="0" indent="0">
              <a:buFontTx/>
              <a:buNone/>
              <a:defRPr/>
            </a:pPr>
            <a:r>
              <a:rPr lang="en-US" dirty="0">
                <a:ea typeface="ＭＳ Ｐゴシック" charset="0"/>
              </a:rPr>
              <a:t>Searching online for generic algorithms (e.g., hash table) </a:t>
            </a:r>
          </a:p>
          <a:p>
            <a:pPr marL="0" indent="0">
              <a:buFontTx/>
              <a:buNone/>
              <a:defRPr/>
            </a:pPr>
            <a:endParaRPr lang="en-US" sz="1600" dirty="0">
              <a:ea typeface="ＭＳ Ｐゴシック" charset="0"/>
            </a:endParaRPr>
          </a:p>
          <a:p>
            <a:pPr marL="0" indent="0">
              <a:buFontTx/>
              <a:buNone/>
              <a:defRPr/>
            </a:pPr>
            <a:r>
              <a:rPr lang="en-US" dirty="0">
                <a:solidFill>
                  <a:srgbClr val="FF0000"/>
                </a:solidFill>
                <a:ea typeface="ＭＳ Ｐゴシック" charset="0"/>
              </a:rPr>
              <a:t>Sharing code or test cases with another group</a:t>
            </a:r>
          </a:p>
          <a:p>
            <a:pPr marL="0" indent="0">
              <a:buFontTx/>
              <a:buNone/>
              <a:defRPr/>
            </a:pPr>
            <a:r>
              <a:rPr lang="en-US" dirty="0">
                <a:solidFill>
                  <a:srgbClr val="FF0000"/>
                </a:solidFill>
                <a:ea typeface="ＭＳ Ｐゴシック" charset="0"/>
              </a:rPr>
              <a:t>Copying OR reading another group’s code or test cases</a:t>
            </a:r>
          </a:p>
          <a:p>
            <a:pPr marL="0" indent="0">
              <a:buFontTx/>
              <a:buNone/>
              <a:defRPr/>
            </a:pPr>
            <a:r>
              <a:rPr lang="en-US" dirty="0">
                <a:solidFill>
                  <a:srgbClr val="FF0000"/>
                </a:solidFill>
                <a:ea typeface="ＭＳ Ｐゴシック" charset="0"/>
              </a:rPr>
              <a:t>Copying OR reading online code or test cases from prior years</a:t>
            </a:r>
            <a:r>
              <a:rPr lang="en-US" dirty="0">
                <a:ea typeface="ＭＳ Ｐゴシック" charset="0"/>
              </a:rPr>
              <a:t> </a:t>
            </a:r>
          </a:p>
          <a:p>
            <a:pPr marL="0" indent="0">
              <a:buFontTx/>
              <a:buNone/>
              <a:defRPr/>
            </a:pPr>
            <a:endParaRPr lang="en-US" sz="1100" dirty="0">
              <a:ea typeface="ＭＳ Ｐゴシック" charset="0"/>
            </a:endParaRPr>
          </a:p>
          <a:p>
            <a:pPr marL="0" indent="0">
              <a:buFontTx/>
              <a:buNone/>
              <a:defRPr/>
            </a:pPr>
            <a:r>
              <a:rPr lang="en-US" dirty="0">
                <a:ea typeface="ＭＳ Ｐゴシック" charset="0"/>
              </a:rPr>
              <a:t>We compare all project submissions against prior year submissions and online solutions and will take actions (described on the course overview page) against offenders </a:t>
            </a:r>
          </a:p>
          <a:p>
            <a:pPr marL="0" indent="0">
              <a:buFontTx/>
              <a:buNone/>
              <a:defRPr/>
            </a:pPr>
            <a:endParaRPr lang="en-US" sz="1400" dirty="0">
              <a:ea typeface="ＭＳ Ｐゴシック" charset="0"/>
            </a:endParaRPr>
          </a:p>
          <a:p>
            <a:pPr marL="0" indent="0">
              <a:buFontTx/>
              <a:buNone/>
              <a:defRPr/>
            </a:pPr>
            <a:endParaRPr lang="en-US" dirty="0">
              <a:ea typeface="ＭＳ Ｐゴシック" charset="0"/>
            </a:endParaRPr>
          </a:p>
        </p:txBody>
      </p:sp>
      <p:pic>
        <p:nvPicPr>
          <p:cNvPr id="50179" name="Picture 3" descr="red x.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3389313"/>
            <a:ext cx="649288" cy="64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0" name="Picture 4" descr="green check.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1752600"/>
            <a:ext cx="9398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anim calcmode="lin" valueType="num">
                                      <p:cBhvr additive="base">
                                        <p:cTn id="7" dur="500" fill="hold"/>
                                        <p:tgtEl>
                                          <p:spTgt spid="50178">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78">
                                            <p:txEl>
                                              <p:pRg st="2" end="2"/>
                                            </p:txEl>
                                          </p:spTgt>
                                        </p:tgtEl>
                                        <p:attrNameLst>
                                          <p:attrName>style.visibility</p:attrName>
                                        </p:attrNameLst>
                                      </p:cBhvr>
                                      <p:to>
                                        <p:strVal val="visible"/>
                                      </p:to>
                                    </p:set>
                                    <p:anim calcmode="lin" valueType="num">
                                      <p:cBhvr additive="base">
                                        <p:cTn id="13" dur="500" fill="hold"/>
                                        <p:tgtEl>
                                          <p:spTgt spid="50178">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0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178">
                                            <p:txEl>
                                              <p:pRg st="3" end="3"/>
                                            </p:txEl>
                                          </p:spTgt>
                                        </p:tgtEl>
                                        <p:attrNameLst>
                                          <p:attrName>style.visibility</p:attrName>
                                        </p:attrNameLst>
                                      </p:cBhvr>
                                      <p:to>
                                        <p:strVal val="visible"/>
                                      </p:to>
                                    </p:set>
                                    <p:anim calcmode="lin" valueType="num">
                                      <p:cBhvr additive="base">
                                        <p:cTn id="19" dur="500" fill="hold"/>
                                        <p:tgtEl>
                                          <p:spTgt spid="5017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01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178">
                                            <p:txEl>
                                              <p:pRg st="4" end="4"/>
                                            </p:txEl>
                                          </p:spTgt>
                                        </p:tgtEl>
                                        <p:attrNameLst>
                                          <p:attrName>style.visibility</p:attrName>
                                        </p:attrNameLst>
                                      </p:cBhvr>
                                      <p:to>
                                        <p:strVal val="visible"/>
                                      </p:to>
                                    </p:set>
                                    <p:anim calcmode="lin" valueType="num">
                                      <p:cBhvr additive="base">
                                        <p:cTn id="25" dur="500" fill="hold"/>
                                        <p:tgtEl>
                                          <p:spTgt spid="50178">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01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ntr" presetSubtype="0" fill="hold" nodeType="clickEffect">
                                  <p:stCondLst>
                                    <p:cond delay="0"/>
                                  </p:stCondLst>
                                  <p:childTnLst>
                                    <p:set>
                                      <p:cBhvr>
                                        <p:cTn id="30" dur="1" fill="hold">
                                          <p:stCondLst>
                                            <p:cond delay="0"/>
                                          </p:stCondLst>
                                        </p:cTn>
                                        <p:tgtEl>
                                          <p:spTgt spid="50180"/>
                                        </p:tgtEl>
                                        <p:attrNameLst>
                                          <p:attrName>style.visibility</p:attrName>
                                        </p:attrNameLst>
                                      </p:cBhvr>
                                      <p:to>
                                        <p:strVal val="visible"/>
                                      </p:to>
                                    </p:set>
                                    <p:animEffect transition="in" filter="wipe(down)">
                                      <p:cBhvr>
                                        <p:cTn id="31" dur="435">
                                          <p:stCondLst>
                                            <p:cond delay="0"/>
                                          </p:stCondLst>
                                        </p:cTn>
                                        <p:tgtEl>
                                          <p:spTgt spid="50180"/>
                                        </p:tgtEl>
                                      </p:cBhvr>
                                    </p:animEffect>
                                    <p:anim calcmode="lin" valueType="num">
                                      <p:cBhvr>
                                        <p:cTn id="32" dur="1367" tmFilter="0,0; 0.14,0.36; 0.43,0.73; 0.71,0.91; 1.0,1.0">
                                          <p:stCondLst>
                                            <p:cond delay="0"/>
                                          </p:stCondLst>
                                        </p:cTn>
                                        <p:tgtEl>
                                          <p:spTgt spid="50180"/>
                                        </p:tgtEl>
                                        <p:attrNameLst>
                                          <p:attrName>ppt_x</p:attrName>
                                        </p:attrNameLst>
                                      </p:cBhvr>
                                      <p:tavLst>
                                        <p:tav tm="0">
                                          <p:val>
                                            <p:strVal val="#ppt_x-0.25"/>
                                          </p:val>
                                        </p:tav>
                                        <p:tav tm="100000">
                                          <p:val>
                                            <p:strVal val="#ppt_x"/>
                                          </p:val>
                                        </p:tav>
                                      </p:tavLst>
                                    </p:anim>
                                    <p:anim calcmode="lin" valueType="num">
                                      <p:cBhvr>
                                        <p:cTn id="33" dur="498" tmFilter="0.0,0.0; 0.25,0.07; 0.50,0.2; 0.75,0.467; 1.0,1.0">
                                          <p:stCondLst>
                                            <p:cond delay="0"/>
                                          </p:stCondLst>
                                        </p:cTn>
                                        <p:tgtEl>
                                          <p:spTgt spid="50180"/>
                                        </p:tgtEl>
                                        <p:attrNameLst>
                                          <p:attrName>ppt_y</p:attrName>
                                        </p:attrNameLst>
                                      </p:cBhvr>
                                      <p:tavLst>
                                        <p:tav tm="0" fmla="#ppt_y-sin(pi*$)/3">
                                          <p:val>
                                            <p:fltVal val="0.5"/>
                                          </p:val>
                                        </p:tav>
                                        <p:tav tm="100000">
                                          <p:val>
                                            <p:fltVal val="1"/>
                                          </p:val>
                                        </p:tav>
                                      </p:tavLst>
                                    </p:anim>
                                    <p:anim calcmode="lin" valueType="num">
                                      <p:cBhvr>
                                        <p:cTn id="34" dur="498" tmFilter="0, 0; 0.125,0.2665; 0.25,0.4; 0.375,0.465; 0.5,0.5;  0.625,0.535; 0.75,0.6; 0.875,0.7335; 1,1">
                                          <p:stCondLst>
                                            <p:cond delay="498"/>
                                          </p:stCondLst>
                                        </p:cTn>
                                        <p:tgtEl>
                                          <p:spTgt spid="50180"/>
                                        </p:tgtEl>
                                        <p:attrNameLst>
                                          <p:attrName>ppt_y</p:attrName>
                                        </p:attrNameLst>
                                      </p:cBhvr>
                                      <p:tavLst>
                                        <p:tav tm="0" fmla="#ppt_y-sin(pi*$)/9">
                                          <p:val>
                                            <p:fltVal val="0"/>
                                          </p:val>
                                        </p:tav>
                                        <p:tav tm="100000">
                                          <p:val>
                                            <p:fltVal val="1"/>
                                          </p:val>
                                        </p:tav>
                                      </p:tavLst>
                                    </p:anim>
                                    <p:anim calcmode="lin" valueType="num">
                                      <p:cBhvr>
                                        <p:cTn id="35" dur="249" tmFilter="0, 0; 0.125,0.2665; 0.25,0.4; 0.375,0.465; 0.5,0.5;  0.625,0.535; 0.75,0.6; 0.875,0.7335; 1,1">
                                          <p:stCondLst>
                                            <p:cond delay="993"/>
                                          </p:stCondLst>
                                        </p:cTn>
                                        <p:tgtEl>
                                          <p:spTgt spid="50180"/>
                                        </p:tgtEl>
                                        <p:attrNameLst>
                                          <p:attrName>ppt_y</p:attrName>
                                        </p:attrNameLst>
                                      </p:cBhvr>
                                      <p:tavLst>
                                        <p:tav tm="0" fmla="#ppt_y-sin(pi*$)/27">
                                          <p:val>
                                            <p:fltVal val="0"/>
                                          </p:val>
                                        </p:tav>
                                        <p:tav tm="100000">
                                          <p:val>
                                            <p:fltVal val="1"/>
                                          </p:val>
                                        </p:tav>
                                      </p:tavLst>
                                    </p:anim>
                                    <p:anim calcmode="lin" valueType="num">
                                      <p:cBhvr>
                                        <p:cTn id="36" dur="123" tmFilter="0, 0; 0.125,0.2665; 0.25,0.4; 0.375,0.465; 0.5,0.5;  0.625,0.535; 0.75,0.6; 0.875,0.7335; 1,1">
                                          <p:stCondLst>
                                            <p:cond delay="1242"/>
                                          </p:stCondLst>
                                        </p:cTn>
                                        <p:tgtEl>
                                          <p:spTgt spid="50180"/>
                                        </p:tgtEl>
                                        <p:attrNameLst>
                                          <p:attrName>ppt_y</p:attrName>
                                        </p:attrNameLst>
                                      </p:cBhvr>
                                      <p:tavLst>
                                        <p:tav tm="0" fmla="#ppt_y-sin(pi*$)/81">
                                          <p:val>
                                            <p:fltVal val="0"/>
                                          </p:val>
                                        </p:tav>
                                        <p:tav tm="100000">
                                          <p:val>
                                            <p:fltVal val="1"/>
                                          </p:val>
                                        </p:tav>
                                      </p:tavLst>
                                    </p:anim>
                                    <p:animScale>
                                      <p:cBhvr>
                                        <p:cTn id="37" dur="20">
                                          <p:stCondLst>
                                            <p:cond delay="487"/>
                                          </p:stCondLst>
                                        </p:cTn>
                                        <p:tgtEl>
                                          <p:spTgt spid="50180"/>
                                        </p:tgtEl>
                                      </p:cBhvr>
                                      <p:to x="100000" y="60000"/>
                                    </p:animScale>
                                    <p:animScale>
                                      <p:cBhvr>
                                        <p:cTn id="38" dur="124" decel="50000">
                                          <p:stCondLst>
                                            <p:cond delay="507"/>
                                          </p:stCondLst>
                                        </p:cTn>
                                        <p:tgtEl>
                                          <p:spTgt spid="50180"/>
                                        </p:tgtEl>
                                      </p:cBhvr>
                                      <p:to x="100000" y="100000"/>
                                    </p:animScale>
                                    <p:animScale>
                                      <p:cBhvr>
                                        <p:cTn id="39" dur="20">
                                          <p:stCondLst>
                                            <p:cond delay="984"/>
                                          </p:stCondLst>
                                        </p:cTn>
                                        <p:tgtEl>
                                          <p:spTgt spid="50180"/>
                                        </p:tgtEl>
                                      </p:cBhvr>
                                      <p:to x="100000" y="80000"/>
                                    </p:animScale>
                                    <p:animScale>
                                      <p:cBhvr>
                                        <p:cTn id="40" dur="124" decel="50000">
                                          <p:stCondLst>
                                            <p:cond delay="1004"/>
                                          </p:stCondLst>
                                        </p:cTn>
                                        <p:tgtEl>
                                          <p:spTgt spid="50180"/>
                                        </p:tgtEl>
                                      </p:cBhvr>
                                      <p:to x="100000" y="100000"/>
                                    </p:animScale>
                                    <p:animScale>
                                      <p:cBhvr>
                                        <p:cTn id="41" dur="20">
                                          <p:stCondLst>
                                            <p:cond delay="1231"/>
                                          </p:stCondLst>
                                        </p:cTn>
                                        <p:tgtEl>
                                          <p:spTgt spid="50180"/>
                                        </p:tgtEl>
                                      </p:cBhvr>
                                      <p:to x="100000" y="90000"/>
                                    </p:animScale>
                                    <p:animScale>
                                      <p:cBhvr>
                                        <p:cTn id="42" dur="124" decel="50000">
                                          <p:stCondLst>
                                            <p:cond delay="1251"/>
                                          </p:stCondLst>
                                        </p:cTn>
                                        <p:tgtEl>
                                          <p:spTgt spid="50180"/>
                                        </p:tgtEl>
                                      </p:cBhvr>
                                      <p:to x="100000" y="100000"/>
                                    </p:animScale>
                                    <p:animScale>
                                      <p:cBhvr>
                                        <p:cTn id="43" dur="20">
                                          <p:stCondLst>
                                            <p:cond delay="1356"/>
                                          </p:stCondLst>
                                        </p:cTn>
                                        <p:tgtEl>
                                          <p:spTgt spid="50180"/>
                                        </p:tgtEl>
                                      </p:cBhvr>
                                      <p:to x="100000" y="95000"/>
                                    </p:animScale>
                                    <p:animScale>
                                      <p:cBhvr>
                                        <p:cTn id="44" dur="124" decel="50000">
                                          <p:stCondLst>
                                            <p:cond delay="1376"/>
                                          </p:stCondLst>
                                        </p:cTn>
                                        <p:tgtEl>
                                          <p:spTgt spid="50180"/>
                                        </p:tgtEl>
                                      </p:cBhvr>
                                      <p:to x="100000" y="100000"/>
                                    </p:animScale>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0178">
                                            <p:txEl>
                                              <p:pRg st="6" end="6"/>
                                            </p:txEl>
                                          </p:spTgt>
                                        </p:tgtEl>
                                        <p:attrNameLst>
                                          <p:attrName>style.visibility</p:attrName>
                                        </p:attrNameLst>
                                      </p:cBhvr>
                                      <p:to>
                                        <p:strVal val="visible"/>
                                      </p:to>
                                    </p:set>
                                    <p:anim calcmode="lin" valueType="num">
                                      <p:cBhvr additive="base">
                                        <p:cTn id="49" dur="500" fill="hold"/>
                                        <p:tgtEl>
                                          <p:spTgt spid="50178">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17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0178">
                                            <p:txEl>
                                              <p:pRg st="7" end="7"/>
                                            </p:txEl>
                                          </p:spTgt>
                                        </p:tgtEl>
                                        <p:attrNameLst>
                                          <p:attrName>style.visibility</p:attrName>
                                        </p:attrNameLst>
                                      </p:cBhvr>
                                      <p:to>
                                        <p:strVal val="visible"/>
                                      </p:to>
                                    </p:set>
                                    <p:anim calcmode="lin" valueType="num">
                                      <p:cBhvr additive="base">
                                        <p:cTn id="55" dur="500" fill="hold"/>
                                        <p:tgtEl>
                                          <p:spTgt spid="50178">
                                            <p:txEl>
                                              <p:pRg st="7" end="7"/>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017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0178">
                                            <p:txEl>
                                              <p:pRg st="8" end="8"/>
                                            </p:txEl>
                                          </p:spTgt>
                                        </p:tgtEl>
                                        <p:attrNameLst>
                                          <p:attrName>style.visibility</p:attrName>
                                        </p:attrNameLst>
                                      </p:cBhvr>
                                      <p:to>
                                        <p:strVal val="visible"/>
                                      </p:to>
                                    </p:set>
                                    <p:anim calcmode="lin" valueType="num">
                                      <p:cBhvr additive="base">
                                        <p:cTn id="61" dur="500" fill="hold"/>
                                        <p:tgtEl>
                                          <p:spTgt spid="50178">
                                            <p:txEl>
                                              <p:pRg st="8" end="8"/>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017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6" presetClass="entr" presetSubtype="0" fill="hold" nodeType="clickEffect">
                                  <p:stCondLst>
                                    <p:cond delay="0"/>
                                  </p:stCondLst>
                                  <p:childTnLst>
                                    <p:set>
                                      <p:cBhvr>
                                        <p:cTn id="66" dur="1" fill="hold">
                                          <p:stCondLst>
                                            <p:cond delay="0"/>
                                          </p:stCondLst>
                                        </p:cTn>
                                        <p:tgtEl>
                                          <p:spTgt spid="50179"/>
                                        </p:tgtEl>
                                        <p:attrNameLst>
                                          <p:attrName>style.visibility</p:attrName>
                                        </p:attrNameLst>
                                      </p:cBhvr>
                                      <p:to>
                                        <p:strVal val="visible"/>
                                      </p:to>
                                    </p:set>
                                    <p:animEffect transition="in" filter="wipe(down)">
                                      <p:cBhvr>
                                        <p:cTn id="67" dur="435">
                                          <p:stCondLst>
                                            <p:cond delay="0"/>
                                          </p:stCondLst>
                                        </p:cTn>
                                        <p:tgtEl>
                                          <p:spTgt spid="50179"/>
                                        </p:tgtEl>
                                      </p:cBhvr>
                                    </p:animEffect>
                                    <p:anim calcmode="lin" valueType="num">
                                      <p:cBhvr>
                                        <p:cTn id="68" dur="1367" tmFilter="0,0; 0.14,0.36; 0.43,0.73; 0.71,0.91; 1.0,1.0">
                                          <p:stCondLst>
                                            <p:cond delay="0"/>
                                          </p:stCondLst>
                                        </p:cTn>
                                        <p:tgtEl>
                                          <p:spTgt spid="50179"/>
                                        </p:tgtEl>
                                        <p:attrNameLst>
                                          <p:attrName>ppt_x</p:attrName>
                                        </p:attrNameLst>
                                      </p:cBhvr>
                                      <p:tavLst>
                                        <p:tav tm="0">
                                          <p:val>
                                            <p:strVal val="#ppt_x-0.25"/>
                                          </p:val>
                                        </p:tav>
                                        <p:tav tm="100000">
                                          <p:val>
                                            <p:strVal val="#ppt_x"/>
                                          </p:val>
                                        </p:tav>
                                      </p:tavLst>
                                    </p:anim>
                                    <p:anim calcmode="lin" valueType="num">
                                      <p:cBhvr>
                                        <p:cTn id="69" dur="498" tmFilter="0.0,0.0; 0.25,0.07; 0.50,0.2; 0.75,0.467; 1.0,1.0">
                                          <p:stCondLst>
                                            <p:cond delay="0"/>
                                          </p:stCondLst>
                                        </p:cTn>
                                        <p:tgtEl>
                                          <p:spTgt spid="50179"/>
                                        </p:tgtEl>
                                        <p:attrNameLst>
                                          <p:attrName>ppt_y</p:attrName>
                                        </p:attrNameLst>
                                      </p:cBhvr>
                                      <p:tavLst>
                                        <p:tav tm="0" fmla="#ppt_y-sin(pi*$)/3">
                                          <p:val>
                                            <p:fltVal val="0.5"/>
                                          </p:val>
                                        </p:tav>
                                        <p:tav tm="100000">
                                          <p:val>
                                            <p:fltVal val="1"/>
                                          </p:val>
                                        </p:tav>
                                      </p:tavLst>
                                    </p:anim>
                                    <p:anim calcmode="lin" valueType="num">
                                      <p:cBhvr>
                                        <p:cTn id="70" dur="498" tmFilter="0, 0; 0.125,0.2665; 0.25,0.4; 0.375,0.465; 0.5,0.5;  0.625,0.535; 0.75,0.6; 0.875,0.7335; 1,1">
                                          <p:stCondLst>
                                            <p:cond delay="498"/>
                                          </p:stCondLst>
                                        </p:cTn>
                                        <p:tgtEl>
                                          <p:spTgt spid="50179"/>
                                        </p:tgtEl>
                                        <p:attrNameLst>
                                          <p:attrName>ppt_y</p:attrName>
                                        </p:attrNameLst>
                                      </p:cBhvr>
                                      <p:tavLst>
                                        <p:tav tm="0" fmla="#ppt_y-sin(pi*$)/9">
                                          <p:val>
                                            <p:fltVal val="0"/>
                                          </p:val>
                                        </p:tav>
                                        <p:tav tm="100000">
                                          <p:val>
                                            <p:fltVal val="1"/>
                                          </p:val>
                                        </p:tav>
                                      </p:tavLst>
                                    </p:anim>
                                    <p:anim calcmode="lin" valueType="num">
                                      <p:cBhvr>
                                        <p:cTn id="71" dur="249" tmFilter="0, 0; 0.125,0.2665; 0.25,0.4; 0.375,0.465; 0.5,0.5;  0.625,0.535; 0.75,0.6; 0.875,0.7335; 1,1">
                                          <p:stCondLst>
                                            <p:cond delay="993"/>
                                          </p:stCondLst>
                                        </p:cTn>
                                        <p:tgtEl>
                                          <p:spTgt spid="50179"/>
                                        </p:tgtEl>
                                        <p:attrNameLst>
                                          <p:attrName>ppt_y</p:attrName>
                                        </p:attrNameLst>
                                      </p:cBhvr>
                                      <p:tavLst>
                                        <p:tav tm="0" fmla="#ppt_y-sin(pi*$)/27">
                                          <p:val>
                                            <p:fltVal val="0"/>
                                          </p:val>
                                        </p:tav>
                                        <p:tav tm="100000">
                                          <p:val>
                                            <p:fltVal val="1"/>
                                          </p:val>
                                        </p:tav>
                                      </p:tavLst>
                                    </p:anim>
                                    <p:anim calcmode="lin" valueType="num">
                                      <p:cBhvr>
                                        <p:cTn id="72" dur="123" tmFilter="0, 0; 0.125,0.2665; 0.25,0.4; 0.375,0.465; 0.5,0.5;  0.625,0.535; 0.75,0.6; 0.875,0.7335; 1,1">
                                          <p:stCondLst>
                                            <p:cond delay="1242"/>
                                          </p:stCondLst>
                                        </p:cTn>
                                        <p:tgtEl>
                                          <p:spTgt spid="50179"/>
                                        </p:tgtEl>
                                        <p:attrNameLst>
                                          <p:attrName>ppt_y</p:attrName>
                                        </p:attrNameLst>
                                      </p:cBhvr>
                                      <p:tavLst>
                                        <p:tav tm="0" fmla="#ppt_y-sin(pi*$)/81">
                                          <p:val>
                                            <p:fltVal val="0"/>
                                          </p:val>
                                        </p:tav>
                                        <p:tav tm="100000">
                                          <p:val>
                                            <p:fltVal val="1"/>
                                          </p:val>
                                        </p:tav>
                                      </p:tavLst>
                                    </p:anim>
                                    <p:animScale>
                                      <p:cBhvr>
                                        <p:cTn id="73" dur="20">
                                          <p:stCondLst>
                                            <p:cond delay="487"/>
                                          </p:stCondLst>
                                        </p:cTn>
                                        <p:tgtEl>
                                          <p:spTgt spid="50179"/>
                                        </p:tgtEl>
                                      </p:cBhvr>
                                      <p:to x="100000" y="60000"/>
                                    </p:animScale>
                                    <p:animScale>
                                      <p:cBhvr>
                                        <p:cTn id="74" dur="124" decel="50000">
                                          <p:stCondLst>
                                            <p:cond delay="507"/>
                                          </p:stCondLst>
                                        </p:cTn>
                                        <p:tgtEl>
                                          <p:spTgt spid="50179"/>
                                        </p:tgtEl>
                                      </p:cBhvr>
                                      <p:to x="100000" y="100000"/>
                                    </p:animScale>
                                    <p:animScale>
                                      <p:cBhvr>
                                        <p:cTn id="75" dur="20">
                                          <p:stCondLst>
                                            <p:cond delay="984"/>
                                          </p:stCondLst>
                                        </p:cTn>
                                        <p:tgtEl>
                                          <p:spTgt spid="50179"/>
                                        </p:tgtEl>
                                      </p:cBhvr>
                                      <p:to x="100000" y="80000"/>
                                    </p:animScale>
                                    <p:animScale>
                                      <p:cBhvr>
                                        <p:cTn id="76" dur="124" decel="50000">
                                          <p:stCondLst>
                                            <p:cond delay="1004"/>
                                          </p:stCondLst>
                                        </p:cTn>
                                        <p:tgtEl>
                                          <p:spTgt spid="50179"/>
                                        </p:tgtEl>
                                      </p:cBhvr>
                                      <p:to x="100000" y="100000"/>
                                    </p:animScale>
                                    <p:animScale>
                                      <p:cBhvr>
                                        <p:cTn id="77" dur="20">
                                          <p:stCondLst>
                                            <p:cond delay="1231"/>
                                          </p:stCondLst>
                                        </p:cTn>
                                        <p:tgtEl>
                                          <p:spTgt spid="50179"/>
                                        </p:tgtEl>
                                      </p:cBhvr>
                                      <p:to x="100000" y="90000"/>
                                    </p:animScale>
                                    <p:animScale>
                                      <p:cBhvr>
                                        <p:cTn id="78" dur="124" decel="50000">
                                          <p:stCondLst>
                                            <p:cond delay="1251"/>
                                          </p:stCondLst>
                                        </p:cTn>
                                        <p:tgtEl>
                                          <p:spTgt spid="50179"/>
                                        </p:tgtEl>
                                      </p:cBhvr>
                                      <p:to x="100000" y="100000"/>
                                    </p:animScale>
                                    <p:animScale>
                                      <p:cBhvr>
                                        <p:cTn id="79" dur="20">
                                          <p:stCondLst>
                                            <p:cond delay="1356"/>
                                          </p:stCondLst>
                                        </p:cTn>
                                        <p:tgtEl>
                                          <p:spTgt spid="50179"/>
                                        </p:tgtEl>
                                      </p:cBhvr>
                                      <p:to x="100000" y="95000"/>
                                    </p:animScale>
                                    <p:animScale>
                                      <p:cBhvr>
                                        <p:cTn id="80" dur="124" decel="50000">
                                          <p:stCondLst>
                                            <p:cond delay="1376"/>
                                          </p:stCondLst>
                                        </p:cTn>
                                        <p:tgtEl>
                                          <p:spTgt spid="50179"/>
                                        </p:tgtEl>
                                      </p:cBhvr>
                                      <p:to x="100000" y="100000"/>
                                    </p:animScale>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50178">
                                            <p:txEl>
                                              <p:pRg st="10" end="10"/>
                                            </p:txEl>
                                          </p:spTgt>
                                        </p:tgtEl>
                                        <p:attrNameLst>
                                          <p:attrName>style.visibility</p:attrName>
                                        </p:attrNameLst>
                                      </p:cBhvr>
                                      <p:to>
                                        <p:strVal val="visible"/>
                                      </p:to>
                                    </p:set>
                                    <p:anim calcmode="lin" valueType="num">
                                      <p:cBhvr additive="base">
                                        <p:cTn id="85" dur="500" fill="hold"/>
                                        <p:tgtEl>
                                          <p:spTgt spid="50178">
                                            <p:txEl>
                                              <p:pRg st="10" end="1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50178">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defRPr/>
            </a:pPr>
            <a:r>
              <a:rPr lang="en-US" altLang="en-US">
                <a:latin typeface="Gill Sans Light" charset="0"/>
                <a:cs typeface="Gill Sans Light" charset="0"/>
              </a:rPr>
              <a:t>Lecture Goal</a:t>
            </a:r>
          </a:p>
        </p:txBody>
      </p:sp>
      <p:sp>
        <p:nvSpPr>
          <p:cNvPr id="268291" name="Rectangle 3"/>
          <p:cNvSpPr>
            <a:spLocks noGrp="1" noChangeArrowheads="1"/>
          </p:cNvSpPr>
          <p:nvPr>
            <p:ph type="body" idx="1"/>
          </p:nvPr>
        </p:nvSpPr>
        <p:spPr>
          <a:xfrm>
            <a:off x="2209800" y="2971800"/>
            <a:ext cx="5029200" cy="1752600"/>
          </a:xfrm>
        </p:spPr>
        <p:txBody>
          <a:bodyPr/>
          <a:lstStyle/>
          <a:p>
            <a:pPr algn="ctr">
              <a:buFontTx/>
              <a:buNone/>
              <a:defRPr/>
            </a:pPr>
            <a:r>
              <a:rPr lang="en-US" altLang="en-US" sz="4800">
                <a:solidFill>
                  <a:schemeClr val="hlink"/>
                </a:solidFill>
              </a:rPr>
              <a:t>Interactive!!!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 calcmode="lin" valueType="num">
                                      <p:cBhvr>
                                        <p:cTn id="7" dur="500" fill="hold"/>
                                        <p:tgtEl>
                                          <p:spTgt spid="268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6829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26829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2682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US" altLang="en-US" dirty="0"/>
              <a:t>This and Next Week</a:t>
            </a:r>
          </a:p>
        </p:txBody>
      </p:sp>
      <p:sp>
        <p:nvSpPr>
          <p:cNvPr id="36867" name="Content Placeholder 2"/>
          <p:cNvSpPr>
            <a:spLocks noGrp="1"/>
          </p:cNvSpPr>
          <p:nvPr>
            <p:ph idx="1"/>
          </p:nvPr>
        </p:nvSpPr>
        <p:spPr>
          <a:xfrm>
            <a:off x="457200" y="914400"/>
            <a:ext cx="8610600" cy="5105400"/>
          </a:xfrm>
        </p:spPr>
        <p:txBody>
          <a:bodyPr/>
          <a:lstStyle/>
          <a:p>
            <a:pPr>
              <a:defRPr/>
            </a:pPr>
            <a:r>
              <a:rPr lang="en-US" dirty="0">
                <a:ea typeface="ＭＳ Ｐゴシック" charset="0"/>
              </a:rPr>
              <a:t>Sections Tuesdays/Wednesdays – attend any section you want</a:t>
            </a:r>
          </a:p>
          <a:p>
            <a:pPr lvl="1">
              <a:defRPr/>
            </a:pPr>
            <a:r>
              <a:rPr lang="en-US" dirty="0">
                <a:ea typeface="ＭＳ Ｐゴシック" charset="0"/>
              </a:rPr>
              <a:t>We’ll assign permanent sections after forming project groups</a:t>
            </a:r>
          </a:p>
          <a:p>
            <a:pPr lvl="1">
              <a:defRPr/>
            </a:pPr>
            <a:r>
              <a:rPr lang="en-US" dirty="0">
                <a:ea typeface="ＭＳ Ｐゴシック" charset="0"/>
              </a:rPr>
              <a:t>This week will help us determine the section balance</a:t>
            </a:r>
          </a:p>
          <a:p>
            <a:pPr lvl="1">
              <a:defRPr/>
            </a:pPr>
            <a:endParaRPr lang="en-US" dirty="0">
              <a:ea typeface="ＭＳ Ｐゴシック" charset="0"/>
            </a:endParaRPr>
          </a:p>
          <a:p>
            <a:pPr>
              <a:defRPr/>
            </a:pPr>
            <a:r>
              <a:rPr lang="en-US" dirty="0">
                <a:ea typeface="ＭＳ Ｐゴシック" charset="0"/>
              </a:rPr>
              <a:t>This is an Early Drop Deadline course (September 1)</a:t>
            </a:r>
          </a:p>
          <a:p>
            <a:pPr lvl="1">
              <a:defRPr/>
            </a:pPr>
            <a:r>
              <a:rPr lang="en-US" dirty="0">
                <a:ea typeface="ＭＳ Ｐゴシック" charset="0"/>
              </a:rPr>
              <a:t>If you are not serious about taking, please drop early </a:t>
            </a:r>
          </a:p>
          <a:p>
            <a:pPr lvl="1">
              <a:defRPr/>
            </a:pPr>
            <a:r>
              <a:rPr lang="en-US" dirty="0" err="1">
                <a:ea typeface="ＭＳ Ｐゴシック" charset="0"/>
              </a:rPr>
              <a:t>Dept</a:t>
            </a:r>
            <a:r>
              <a:rPr lang="en-US" dirty="0">
                <a:ea typeface="ＭＳ Ｐゴシック" charset="0"/>
              </a:rPr>
              <a:t> will continue to admit students as other students drop</a:t>
            </a:r>
          </a:p>
          <a:p>
            <a:pPr>
              <a:defRPr/>
            </a:pPr>
            <a:endParaRPr lang="en-US" dirty="0">
              <a:ea typeface="ＭＳ Ｐゴシック" charset="0"/>
            </a:endParaRPr>
          </a:p>
          <a:p>
            <a:pPr>
              <a:defRPr/>
            </a:pPr>
            <a:r>
              <a:rPr lang="en-US" dirty="0">
                <a:ea typeface="ＭＳ Ｐゴシック" charset="0"/>
              </a:rPr>
              <a:t>On the waitlist ???</a:t>
            </a:r>
          </a:p>
          <a:p>
            <a:pPr lvl="1">
              <a:defRPr/>
            </a:pPr>
            <a:r>
              <a:rPr lang="en-US" dirty="0">
                <a:solidFill>
                  <a:srgbClr val="FF0000"/>
                </a:solidFill>
                <a:ea typeface="ＭＳ Ｐゴシック" charset="0"/>
              </a:rPr>
              <a:t>Unfortunately, we maxed out sections and this room capacity</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a:defRPr/>
            </a:pPr>
            <a:r>
              <a:rPr lang="en-US" altLang="en-US">
                <a:latin typeface="Gill Sans Light" charset="0"/>
                <a:cs typeface="Gill Sans Light" charset="0"/>
              </a:rPr>
              <a:t>What is an Operating System?</a:t>
            </a:r>
          </a:p>
        </p:txBody>
      </p:sp>
      <p:sp>
        <p:nvSpPr>
          <p:cNvPr id="44035" name="Content Placeholder 2"/>
          <p:cNvSpPr>
            <a:spLocks noGrp="1"/>
          </p:cNvSpPr>
          <p:nvPr>
            <p:ph idx="1"/>
          </p:nvPr>
        </p:nvSpPr>
        <p:spPr>
          <a:xfrm>
            <a:off x="1447800" y="838200"/>
            <a:ext cx="6858000" cy="5257800"/>
          </a:xfrm>
        </p:spPr>
        <p:txBody>
          <a:bodyPr/>
          <a:lstStyle/>
          <a:p>
            <a:pPr>
              <a:defRPr/>
            </a:pPr>
            <a:r>
              <a:rPr lang="en-US" altLang="en-US"/>
              <a:t>Referee</a:t>
            </a:r>
          </a:p>
          <a:p>
            <a:pPr lvl="1">
              <a:defRPr/>
            </a:pPr>
            <a:r>
              <a:rPr lang="en-US" altLang="en-US"/>
              <a:t>Manage sharing of resources, Protection, Isolation</a:t>
            </a:r>
          </a:p>
          <a:p>
            <a:pPr lvl="2">
              <a:defRPr/>
            </a:pPr>
            <a:r>
              <a:rPr lang="en-US" altLang="en-US"/>
              <a:t>Resource allocation, isolation, communication</a:t>
            </a:r>
          </a:p>
          <a:p>
            <a:pPr>
              <a:defRPr/>
            </a:pPr>
            <a:r>
              <a:rPr lang="en-US" altLang="en-US"/>
              <a:t>Illusionist</a:t>
            </a:r>
          </a:p>
          <a:p>
            <a:pPr lvl="1">
              <a:defRPr/>
            </a:pPr>
            <a:r>
              <a:rPr lang="en-US" altLang="en-US"/>
              <a:t>Provide clean, easy to use abstractions of physical resources</a:t>
            </a:r>
          </a:p>
          <a:p>
            <a:pPr lvl="2">
              <a:defRPr/>
            </a:pPr>
            <a:r>
              <a:rPr lang="en-US" altLang="en-US"/>
              <a:t>Infinite memory, dedicated machine</a:t>
            </a:r>
          </a:p>
          <a:p>
            <a:pPr lvl="2">
              <a:defRPr/>
            </a:pPr>
            <a:r>
              <a:rPr lang="en-US" altLang="en-US"/>
              <a:t>Higher level objects: files, users, messages</a:t>
            </a:r>
          </a:p>
          <a:p>
            <a:pPr lvl="2">
              <a:defRPr/>
            </a:pPr>
            <a:r>
              <a:rPr lang="en-US" altLang="en-US"/>
              <a:t>Masking limitations, virtualization</a:t>
            </a:r>
          </a:p>
          <a:p>
            <a:pPr>
              <a:defRPr/>
            </a:pPr>
            <a:r>
              <a:rPr lang="en-US" altLang="en-US"/>
              <a:t>Glue</a:t>
            </a:r>
          </a:p>
          <a:p>
            <a:pPr lvl="1">
              <a:defRPr/>
            </a:pPr>
            <a:r>
              <a:rPr lang="en-US" altLang="en-US"/>
              <a:t>Common services</a:t>
            </a:r>
          </a:p>
          <a:p>
            <a:pPr lvl="2">
              <a:defRPr/>
            </a:pPr>
            <a:r>
              <a:rPr lang="en-US" altLang="en-US"/>
              <a:t>Storage, Window system, Networking</a:t>
            </a:r>
          </a:p>
          <a:p>
            <a:pPr lvl="2">
              <a:defRPr/>
            </a:pPr>
            <a:r>
              <a:rPr lang="en-US" altLang="en-US"/>
              <a:t>Sharing, Authorization</a:t>
            </a:r>
          </a:p>
          <a:p>
            <a:pPr lvl="2">
              <a:defRPr/>
            </a:pPr>
            <a:r>
              <a:rPr lang="en-US" altLang="en-US"/>
              <a:t>Look and feel</a:t>
            </a:r>
          </a:p>
        </p:txBody>
      </p:sp>
      <p:pic>
        <p:nvPicPr>
          <p:cNvPr id="56323"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762000"/>
            <a:ext cx="1411288" cy="113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4" name="Picture 7"/>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 y="2514600"/>
            <a:ext cx="129222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5" name="Picture 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2400" y="4267200"/>
            <a:ext cx="16637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564800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defRPr/>
            </a:pPr>
            <a:r>
              <a:rPr lang="en-US">
                <a:latin typeface="Gill Sans Light" charset="0"/>
                <a:ea typeface="ＭＳ Ｐゴシック" charset="0"/>
                <a:cs typeface="Gill Sans Light" charset="0"/>
              </a:rPr>
              <a:t>What is an Operating System,… Really?</a:t>
            </a:r>
          </a:p>
        </p:txBody>
      </p:sp>
      <p:sp>
        <p:nvSpPr>
          <p:cNvPr id="191491" name="Rectangle 3"/>
          <p:cNvSpPr>
            <a:spLocks noGrp="1" noChangeArrowheads="1"/>
          </p:cNvSpPr>
          <p:nvPr>
            <p:ph type="body" idx="1"/>
          </p:nvPr>
        </p:nvSpPr>
        <p:spPr>
          <a:xfrm>
            <a:off x="609600" y="914400"/>
            <a:ext cx="7924800" cy="5486400"/>
          </a:xfrm>
        </p:spPr>
        <p:txBody>
          <a:bodyPr/>
          <a:lstStyle/>
          <a:p>
            <a:pPr>
              <a:defRPr/>
            </a:pPr>
            <a:r>
              <a:rPr lang="en-US">
                <a:ea typeface="ＭＳ Ｐゴシック" charset="0"/>
              </a:rPr>
              <a:t>Most Likely:</a:t>
            </a:r>
          </a:p>
          <a:p>
            <a:pPr lvl="1">
              <a:defRPr/>
            </a:pPr>
            <a:r>
              <a:rPr lang="en-US">
                <a:ea typeface="ＭＳ Ｐゴシック" charset="0"/>
              </a:rPr>
              <a:t>Memory Management</a:t>
            </a:r>
          </a:p>
          <a:p>
            <a:pPr lvl="1">
              <a:defRPr/>
            </a:pPr>
            <a:r>
              <a:rPr lang="en-US">
                <a:ea typeface="ＭＳ Ｐゴシック" charset="0"/>
              </a:rPr>
              <a:t>I/O Management</a:t>
            </a:r>
          </a:p>
          <a:p>
            <a:pPr lvl="1">
              <a:defRPr/>
            </a:pPr>
            <a:r>
              <a:rPr lang="en-US">
                <a:ea typeface="ＭＳ Ｐゴシック" charset="0"/>
              </a:rPr>
              <a:t>CPU Scheduling</a:t>
            </a:r>
          </a:p>
          <a:p>
            <a:pPr lvl="1">
              <a:defRPr/>
            </a:pPr>
            <a:r>
              <a:rPr lang="en-US">
                <a:ea typeface="ＭＳ Ｐゴシック" charset="0"/>
              </a:rPr>
              <a:t>Communications? (Does Email belong in OS?)</a:t>
            </a:r>
          </a:p>
          <a:p>
            <a:pPr lvl="1">
              <a:defRPr/>
            </a:pPr>
            <a:r>
              <a:rPr lang="en-US">
                <a:ea typeface="ＭＳ Ｐゴシック" charset="0"/>
              </a:rPr>
              <a:t>Multitasking/multiprogramming?</a:t>
            </a:r>
          </a:p>
          <a:p>
            <a:pPr>
              <a:defRPr/>
            </a:pPr>
            <a:r>
              <a:rPr lang="en-US">
                <a:ea typeface="ＭＳ Ｐゴシック" charset="0"/>
              </a:rPr>
              <a:t>What about?</a:t>
            </a:r>
          </a:p>
          <a:p>
            <a:pPr lvl="1">
              <a:defRPr/>
            </a:pPr>
            <a:r>
              <a:rPr lang="en-US">
                <a:ea typeface="ＭＳ Ｐゴシック" charset="0"/>
              </a:rPr>
              <a:t>File System?</a:t>
            </a:r>
          </a:p>
          <a:p>
            <a:pPr lvl="1">
              <a:defRPr/>
            </a:pPr>
            <a:r>
              <a:rPr lang="en-US">
                <a:ea typeface="ＭＳ Ｐゴシック" charset="0"/>
              </a:rPr>
              <a:t>Multimedia Support?</a:t>
            </a:r>
          </a:p>
          <a:p>
            <a:pPr lvl="1">
              <a:defRPr/>
            </a:pPr>
            <a:r>
              <a:rPr lang="en-US">
                <a:ea typeface="ＭＳ Ｐゴシック" charset="0"/>
              </a:rPr>
              <a:t>User Interface?</a:t>
            </a:r>
          </a:p>
          <a:p>
            <a:pPr lvl="1">
              <a:defRPr/>
            </a:pPr>
            <a:r>
              <a:rPr lang="en-US">
                <a:ea typeface="ＭＳ Ｐゴシック" charset="0"/>
              </a:rPr>
              <a:t>Internet Browser? </a:t>
            </a:r>
            <a:r>
              <a:rPr lang="en-US">
                <a:ea typeface="ＭＳ Ｐゴシック" charset="0"/>
                <a:sym typeface="Wingdings" charset="0"/>
              </a:rPr>
              <a:t></a:t>
            </a:r>
          </a:p>
          <a:p>
            <a:pPr>
              <a:defRPr/>
            </a:pPr>
            <a:r>
              <a:rPr lang="en-US">
                <a:ea typeface="ＭＳ Ｐゴシック" charset="0"/>
                <a:sym typeface="Wingdings" charset="0"/>
              </a:rPr>
              <a:t>Is this only interesting to Academics??</a:t>
            </a:r>
          </a:p>
        </p:txBody>
      </p:sp>
    </p:spTree>
    <p:custDataLst>
      <p:tags r:id="rId1"/>
    </p:custDataLst>
    <p:extLst>
      <p:ext uri="{BB962C8B-B14F-4D97-AF65-F5344CB8AC3E}">
        <p14:creationId xmlns:p14="http://schemas.microsoft.com/office/powerpoint/2010/main" val="280669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1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altLang="en-US">
                <a:latin typeface="Gill Sans Light" charset="0"/>
                <a:cs typeface="Gill Sans Light" charset="0"/>
              </a:rPr>
              <a:t>Operating System Definition (Cont.)</a:t>
            </a:r>
          </a:p>
        </p:txBody>
      </p:sp>
      <p:sp>
        <p:nvSpPr>
          <p:cNvPr id="34819" name="Rectangle 3"/>
          <p:cNvSpPr>
            <a:spLocks noGrp="1" noChangeArrowheads="1"/>
          </p:cNvSpPr>
          <p:nvPr>
            <p:ph type="body" idx="1"/>
          </p:nvPr>
        </p:nvSpPr>
        <p:spPr>
          <a:xfrm>
            <a:off x="663575" y="1108075"/>
            <a:ext cx="7750175" cy="3568700"/>
          </a:xfrm>
        </p:spPr>
        <p:txBody>
          <a:bodyPr/>
          <a:lstStyle/>
          <a:p>
            <a:pPr>
              <a:defRPr/>
            </a:pPr>
            <a:r>
              <a:rPr lang="en-US" dirty="0">
                <a:ea typeface="ＭＳ Ｐゴシック" charset="0"/>
              </a:rPr>
              <a:t>No universally accepted definition</a:t>
            </a:r>
          </a:p>
          <a:p>
            <a:pPr>
              <a:defRPr/>
            </a:pPr>
            <a:r>
              <a:rPr lang="en-US" dirty="0">
                <a:ea typeface="ＭＳ Ｐゴシック" charset="0"/>
              </a:rPr>
              <a:t>“Everything a vendor ships when you order an operating system” is good approximation</a:t>
            </a:r>
          </a:p>
          <a:p>
            <a:pPr lvl="1">
              <a:defRPr/>
            </a:pPr>
            <a:r>
              <a:rPr lang="en-US" dirty="0">
                <a:ea typeface="ＭＳ Ｐゴシック" charset="0"/>
              </a:rPr>
              <a:t>But varies wildly</a:t>
            </a:r>
          </a:p>
          <a:p>
            <a:pPr>
              <a:defRPr/>
            </a:pPr>
            <a:r>
              <a:rPr lang="en-US" dirty="0">
                <a:ea typeface="ＭＳ Ｐゴシック" charset="0"/>
              </a:rPr>
              <a:t>“The one program running at all times on the computer” is the </a:t>
            </a:r>
            <a:r>
              <a:rPr lang="en-US" dirty="0">
                <a:solidFill>
                  <a:schemeClr val="hlink"/>
                </a:solidFill>
                <a:ea typeface="ＭＳ Ｐゴシック" charset="0"/>
              </a:rPr>
              <a:t>kernel</a:t>
            </a:r>
            <a:r>
              <a:rPr lang="en-US" dirty="0">
                <a:ea typeface="ＭＳ Ｐゴシック" charset="0"/>
              </a:rPr>
              <a:t>  </a:t>
            </a:r>
          </a:p>
          <a:p>
            <a:pPr lvl="1">
              <a:defRPr/>
            </a:pPr>
            <a:r>
              <a:rPr lang="en-US" dirty="0">
                <a:ea typeface="ＭＳ Ｐゴシック" charset="0"/>
              </a:rPr>
              <a:t>Everything else is either a system program (ships with the operating system) or an application program</a:t>
            </a:r>
          </a:p>
        </p:txBody>
      </p:sp>
    </p:spTree>
    <p:extLst>
      <p:ext uri="{BB962C8B-B14F-4D97-AF65-F5344CB8AC3E}">
        <p14:creationId xmlns:p14="http://schemas.microsoft.com/office/powerpoint/2010/main" val="1377835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atin typeface="Gill Sans Light" charset="0"/>
                <a:ea typeface="ＭＳ Ｐゴシック" charset="0"/>
                <a:cs typeface="Gill Sans Light" charset="0"/>
              </a:rPr>
              <a:t>“In conclusion…”</a:t>
            </a:r>
          </a:p>
        </p:txBody>
      </p:sp>
      <p:sp>
        <p:nvSpPr>
          <p:cNvPr id="64515" name="Rectangle 3"/>
          <p:cNvSpPr>
            <a:spLocks noGrp="1" noChangeArrowheads="1"/>
          </p:cNvSpPr>
          <p:nvPr>
            <p:ph type="body" idx="1"/>
          </p:nvPr>
        </p:nvSpPr>
        <p:spPr>
          <a:xfrm>
            <a:off x="609600" y="914400"/>
            <a:ext cx="8534400" cy="5105400"/>
          </a:xfrm>
        </p:spPr>
        <p:txBody>
          <a:bodyPr/>
          <a:lstStyle/>
          <a:p>
            <a:pPr>
              <a:lnSpc>
                <a:spcPct val="100000"/>
              </a:lnSpc>
              <a:defRPr/>
            </a:pPr>
            <a:r>
              <a:rPr lang="en-US" dirty="0">
                <a:ea typeface="ＭＳ Ｐゴシック" charset="0"/>
              </a:rPr>
              <a:t>Operating systems provide a virtual machine abstraction to handle diverse hardware</a:t>
            </a:r>
          </a:p>
          <a:p>
            <a:pPr lvl="1">
              <a:lnSpc>
                <a:spcPct val="100000"/>
              </a:lnSpc>
              <a:defRPr/>
            </a:pPr>
            <a:r>
              <a:rPr lang="en-US" dirty="0">
                <a:ea typeface="ＭＳ Ｐゴシック" charset="0"/>
              </a:rPr>
              <a:t>Operating systems simplify application development by providing standard services</a:t>
            </a:r>
          </a:p>
          <a:p>
            <a:pPr>
              <a:lnSpc>
                <a:spcPct val="100000"/>
              </a:lnSpc>
              <a:defRPr/>
            </a:pPr>
            <a:r>
              <a:rPr lang="en-US" dirty="0">
                <a:ea typeface="ＭＳ Ｐゴシック" charset="0"/>
              </a:rPr>
              <a:t>Operating systems coordinate resources and protect users from each other</a:t>
            </a:r>
          </a:p>
          <a:p>
            <a:pPr lvl="1">
              <a:lnSpc>
                <a:spcPct val="100000"/>
              </a:lnSpc>
              <a:defRPr/>
            </a:pPr>
            <a:r>
              <a:rPr lang="en-US" dirty="0">
                <a:ea typeface="ＭＳ Ｐゴシック" charset="0"/>
              </a:rPr>
              <a:t>Operating systems can provide an array of fault containment, fault tolerance, and fault recovery</a:t>
            </a:r>
          </a:p>
          <a:p>
            <a:pPr>
              <a:lnSpc>
                <a:spcPct val="100000"/>
              </a:lnSpc>
              <a:defRPr/>
            </a:pPr>
            <a:endParaRPr lang="en-US" dirty="0">
              <a:ea typeface="ＭＳ Ｐゴシック" charset="0"/>
            </a:endParaRPr>
          </a:p>
          <a:p>
            <a:pPr>
              <a:lnSpc>
                <a:spcPct val="100000"/>
              </a:lnSpc>
              <a:defRPr/>
            </a:pPr>
            <a:r>
              <a:rPr lang="en-US" dirty="0">
                <a:ea typeface="ＭＳ Ｐゴシック" charset="0"/>
              </a:rPr>
              <a:t>CS162 combines things from many other areas of computer science:</a:t>
            </a:r>
          </a:p>
          <a:p>
            <a:pPr lvl="1">
              <a:lnSpc>
                <a:spcPct val="100000"/>
              </a:lnSpc>
              <a:defRPr/>
            </a:pPr>
            <a:r>
              <a:rPr lang="en-US" dirty="0">
                <a:ea typeface="ＭＳ Ｐゴシック" charset="0"/>
              </a:rPr>
              <a:t>Languages, data structures, hardware, and algorithms</a:t>
            </a:r>
          </a:p>
          <a:p>
            <a:pPr lvl="1">
              <a:lnSpc>
                <a:spcPct val="100000"/>
              </a:lnSpc>
              <a:buFontTx/>
              <a:buNone/>
              <a:defRPr/>
            </a:pPr>
            <a:r>
              <a:rPr lang="en-US" dirty="0">
                <a:ea typeface="ＭＳ Ｐゴシック" charset="0"/>
              </a:rPr>
              <a:t> </a:t>
            </a:r>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Oh, and “How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630238" y="5105400"/>
            <a:ext cx="7904162" cy="9239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George </a:t>
            </a:r>
            <a:r>
              <a:rPr lang="en-US" altLang="en-US" sz="1800" b="0" dirty="0" err="1">
                <a:latin typeface="Gill Sans" charset="0"/>
                <a:ea typeface="Gill Sans" charset="0"/>
                <a:cs typeface="Gill Sans" charset="0"/>
              </a:rPr>
              <a:t>Necula</a:t>
            </a:r>
            <a:r>
              <a:rPr lang="en-US" altLang="en-US" sz="1800" b="0" dirty="0">
                <a:latin typeface="Gill Sans" charset="0"/>
                <a:ea typeface="Gill Sans" charset="0"/>
                <a:cs typeface="Gill Sans" charset="0"/>
              </a:rPr>
              <a:t>, Alex Aiken, Eric Brewer, </a:t>
            </a:r>
            <a:r>
              <a:rPr lang="en-US" altLang="en-US" sz="1800" b="0" dirty="0" err="1">
                <a:latin typeface="Gill Sans" charset="0"/>
                <a:ea typeface="Gill Sans" charset="0"/>
                <a:cs typeface="Gill Sans" charset="0"/>
              </a:rPr>
              <a:t>Ras</a:t>
            </a:r>
            <a:r>
              <a:rPr lang="en-US" altLang="en-US" sz="1800" b="0" dirty="0">
                <a:latin typeface="Gill Sans" charset="0"/>
                <a:ea typeface="Gill Sans" charset="0"/>
                <a:cs typeface="Gill Sans" charset="0"/>
              </a:rPr>
              <a:t>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Ion </a:t>
            </a:r>
            <a:r>
              <a:rPr lang="en-US" altLang="en-US" sz="1800" b="0" dirty="0" err="1">
                <a:latin typeface="Gill Sans" charset="0"/>
                <a:ea typeface="Gill Sans" charset="0"/>
                <a:cs typeface="Gill Sans" charset="0"/>
              </a:rPr>
              <a:t>Stoica</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spTree>
    <p:custDataLst>
      <p:tags r:id="rId1"/>
    </p:custDataLst>
    <p:extLst>
      <p:ext uri="{BB962C8B-B14F-4D97-AF65-F5344CB8AC3E}">
        <p14:creationId xmlns:p14="http://schemas.microsoft.com/office/powerpoint/2010/main" val="66203574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Title 7"/>
          <p:cNvSpPr>
            <a:spLocks noGrp="1"/>
          </p:cNvSpPr>
          <p:nvPr>
            <p:ph type="title"/>
          </p:nvPr>
        </p:nvSpPr>
        <p:spPr/>
        <p:txBody>
          <a:bodyPr/>
          <a:lstStyle/>
          <a:p>
            <a:pPr>
              <a:defRPr/>
            </a:pPr>
            <a:r>
              <a:rPr lang="en-US" altLang="en-US">
                <a:latin typeface="Gill Sans Light" charset="0"/>
                <a:cs typeface="Gill Sans Light" charset="0"/>
              </a:rPr>
              <a:t>What is an operating system?</a:t>
            </a:r>
          </a:p>
        </p:txBody>
      </p:sp>
      <p:sp>
        <p:nvSpPr>
          <p:cNvPr id="10243" name="Content Placeholder 8"/>
          <p:cNvSpPr>
            <a:spLocks noGrp="1"/>
          </p:cNvSpPr>
          <p:nvPr>
            <p:ph idx="1"/>
          </p:nvPr>
        </p:nvSpPr>
        <p:spPr>
          <a:xfrm>
            <a:off x="76200" y="838200"/>
            <a:ext cx="8839200" cy="2514600"/>
          </a:xfrm>
        </p:spPr>
        <p:txBody>
          <a:bodyPr/>
          <a:lstStyle/>
          <a:p>
            <a:pPr>
              <a:defRPr/>
            </a:pPr>
            <a:r>
              <a:rPr lang="en-US" dirty="0">
                <a:ea typeface="ＭＳ Ｐゴシック" charset="0"/>
              </a:rPr>
              <a:t>Special layer of software that provides application software access to hardware resources</a:t>
            </a:r>
          </a:p>
          <a:p>
            <a:pPr lvl="1">
              <a:defRPr/>
            </a:pPr>
            <a:r>
              <a:rPr lang="en-US" dirty="0">
                <a:ea typeface="ＭＳ Ｐゴシック" charset="0"/>
              </a:rPr>
              <a:t>Convenient abstraction of complex hardware devices</a:t>
            </a:r>
          </a:p>
          <a:p>
            <a:pPr lvl="1">
              <a:defRPr/>
            </a:pPr>
            <a:r>
              <a:rPr lang="en-US" dirty="0">
                <a:ea typeface="ＭＳ Ｐゴシック" charset="0"/>
              </a:rPr>
              <a:t>Protected access to shared resources</a:t>
            </a:r>
          </a:p>
          <a:p>
            <a:pPr lvl="1">
              <a:defRPr/>
            </a:pPr>
            <a:r>
              <a:rPr lang="en-US" dirty="0">
                <a:ea typeface="ＭＳ Ｐゴシック" charset="0"/>
              </a:rPr>
              <a:t>Security and authentication</a:t>
            </a:r>
          </a:p>
          <a:p>
            <a:pPr lvl="1">
              <a:defRPr/>
            </a:pPr>
            <a:r>
              <a:rPr lang="en-US" dirty="0">
                <a:ea typeface="ＭＳ Ｐゴシック" charset="0"/>
              </a:rPr>
              <a:t>Communication amongst logical entities</a:t>
            </a:r>
          </a:p>
          <a:p>
            <a:pPr lvl="1">
              <a:defRPr/>
            </a:pPr>
            <a:endParaRPr lang="en-US" dirty="0">
              <a:ea typeface="ＭＳ Ｐゴシック" charset="0"/>
            </a:endParaRPr>
          </a:p>
          <a:p>
            <a:pPr lvl="1">
              <a:defRPr/>
            </a:pPr>
            <a:endParaRPr lang="en-US" dirty="0">
              <a:ea typeface="ＭＳ Ｐゴシック" charset="0"/>
            </a:endParaRPr>
          </a:p>
        </p:txBody>
      </p:sp>
      <p:sp>
        <p:nvSpPr>
          <p:cNvPr id="17411" name="Rectangle 9"/>
          <p:cNvSpPr>
            <a:spLocks noChangeArrowheads="1"/>
          </p:cNvSpPr>
          <p:nvPr/>
        </p:nvSpPr>
        <p:spPr bwMode="auto">
          <a:xfrm>
            <a:off x="3048000" y="5029200"/>
            <a:ext cx="2362200" cy="914400"/>
          </a:xfrm>
          <a:prstGeom prst="rect">
            <a:avLst/>
          </a:prstGeom>
          <a:solidFill>
            <a:schemeClr val="bg2"/>
          </a:solidFill>
          <a:ln w="12700">
            <a:solidFill>
              <a:schemeClr val="tx1"/>
            </a:solidFill>
            <a:round/>
            <a:headEnd type="none" w="sm" len="sm"/>
            <a:tailEnd type="none" w="sm" len="sm"/>
          </a:ln>
        </p:spPr>
        <p:txBody>
          <a:bodyPr/>
          <a:lstStyle/>
          <a:p>
            <a:pPr algn="ctr"/>
            <a:endParaRPr lang="en-US" b="0">
              <a:latin typeface="Gill Sans Light" charset="0"/>
              <a:cs typeface="Gill Sans Light" charset="0"/>
            </a:endParaRPr>
          </a:p>
          <a:p>
            <a:pPr algn="ctr"/>
            <a:r>
              <a:rPr lang="en-US" b="0">
                <a:latin typeface="Gill Sans Light" charset="0"/>
                <a:cs typeface="Gill Sans Light" charset="0"/>
              </a:rPr>
              <a:t>Hardware</a:t>
            </a:r>
          </a:p>
        </p:txBody>
      </p:sp>
      <p:sp>
        <p:nvSpPr>
          <p:cNvPr id="17412" name="Rounded Rectangle 10"/>
          <p:cNvSpPr>
            <a:spLocks noChangeArrowheads="1"/>
          </p:cNvSpPr>
          <p:nvPr/>
        </p:nvSpPr>
        <p:spPr bwMode="auto">
          <a:xfrm>
            <a:off x="3048000" y="4038600"/>
            <a:ext cx="914400" cy="685800"/>
          </a:xfrm>
          <a:prstGeom prst="roundRect">
            <a:avLst>
              <a:gd name="adj" fmla="val 16667"/>
            </a:avLst>
          </a:prstGeom>
          <a:solidFill>
            <a:srgbClr val="72AAAE"/>
          </a:solidFill>
          <a:ln w="12700">
            <a:solidFill>
              <a:schemeClr val="tx1"/>
            </a:solidFill>
            <a:round/>
            <a:headEnd type="none" w="sm" len="sm"/>
            <a:tailEnd type="none" w="sm" len="sm"/>
          </a:ln>
        </p:spPr>
        <p:txBody>
          <a:bodyPr/>
          <a:lstStyle/>
          <a:p>
            <a:pPr algn="ctr"/>
            <a:r>
              <a:rPr lang="en-US" b="0">
                <a:latin typeface="Gill Sans Light" charset="0"/>
                <a:cs typeface="Gill Sans Light" charset="0"/>
              </a:rPr>
              <a:t>appln</a:t>
            </a:r>
          </a:p>
        </p:txBody>
      </p:sp>
      <p:sp>
        <p:nvSpPr>
          <p:cNvPr id="18437" name="Rounded Rectangle 11"/>
          <p:cNvSpPr>
            <a:spLocks noChangeArrowheads="1"/>
          </p:cNvSpPr>
          <p:nvPr/>
        </p:nvSpPr>
        <p:spPr bwMode="auto">
          <a:xfrm>
            <a:off x="3505200" y="3886200"/>
            <a:ext cx="914400" cy="685800"/>
          </a:xfrm>
          <a:prstGeom prst="roundRect">
            <a:avLst>
              <a:gd name="adj" fmla="val 16667"/>
            </a:avLst>
          </a:prstGeom>
          <a:solidFill>
            <a:schemeClr val="accent1">
              <a:lumMod val="20000"/>
              <a:lumOff val="80000"/>
            </a:schemeClr>
          </a:solidFill>
          <a:ln w="12700">
            <a:solidFill>
              <a:schemeClr val="tx1"/>
            </a:solidFill>
            <a:round/>
            <a:headEnd type="none" w="sm" len="sm"/>
            <a:tailEnd type="none" w="sm" len="sm"/>
          </a:ln>
        </p:spPr>
        <p:txBody>
          <a:bodyPr/>
          <a:lstStyle/>
          <a:p>
            <a:pPr algn="ctr">
              <a:defRPr/>
            </a:pPr>
            <a:r>
              <a:rPr lang="en-US" b="0">
                <a:latin typeface="Gill Sans Light" charset="0"/>
                <a:cs typeface="Gill Sans Light" charset="0"/>
              </a:rPr>
              <a:t>appln</a:t>
            </a:r>
          </a:p>
        </p:txBody>
      </p:sp>
      <p:sp>
        <p:nvSpPr>
          <p:cNvPr id="18438" name="Rounded Rectangle 12"/>
          <p:cNvSpPr>
            <a:spLocks noChangeArrowheads="1"/>
          </p:cNvSpPr>
          <p:nvPr/>
        </p:nvSpPr>
        <p:spPr bwMode="auto">
          <a:xfrm>
            <a:off x="3886200" y="3733800"/>
            <a:ext cx="914400" cy="685800"/>
          </a:xfrm>
          <a:prstGeom prst="roundRect">
            <a:avLst>
              <a:gd name="adj" fmla="val 16667"/>
            </a:avLst>
          </a:prstGeom>
          <a:solidFill>
            <a:schemeClr val="accent6">
              <a:lumMod val="20000"/>
              <a:lumOff val="80000"/>
            </a:schemeClr>
          </a:solidFill>
          <a:ln w="12700">
            <a:solidFill>
              <a:schemeClr val="tx1"/>
            </a:solidFill>
            <a:round/>
            <a:headEnd type="none" w="sm" len="sm"/>
            <a:tailEnd type="none" w="sm" len="sm"/>
          </a:ln>
        </p:spPr>
        <p:txBody>
          <a:bodyPr/>
          <a:lstStyle/>
          <a:p>
            <a:pPr algn="ctr">
              <a:defRPr/>
            </a:pPr>
            <a:r>
              <a:rPr lang="en-US" b="0" dirty="0" err="1">
                <a:latin typeface="Gill Sans Light" charset="0"/>
                <a:cs typeface="Gill Sans Light" charset="0"/>
              </a:rPr>
              <a:t>appl</a:t>
            </a:r>
            <a:r>
              <a:rPr lang="en-US" b="0" dirty="0">
                <a:latin typeface="Gill Sans Light" charset="0"/>
                <a:cs typeface="Gill Sans Light" charset="0"/>
              </a:rPr>
              <a:t> n</a:t>
            </a:r>
          </a:p>
        </p:txBody>
      </p:sp>
      <p:sp>
        <p:nvSpPr>
          <p:cNvPr id="17415" name="Rectangle 14"/>
          <p:cNvSpPr>
            <a:spLocks noChangeArrowheads="1"/>
          </p:cNvSpPr>
          <p:nvPr/>
        </p:nvSpPr>
        <p:spPr bwMode="auto">
          <a:xfrm>
            <a:off x="3657600" y="4800600"/>
            <a:ext cx="2057400" cy="152400"/>
          </a:xfrm>
          <a:prstGeom prst="rect">
            <a:avLst/>
          </a:prstGeom>
          <a:solidFill>
            <a:srgbClr val="FF66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b="0">
              <a:latin typeface="Gill Sans Light" charset="0"/>
              <a:cs typeface="Gill Sans Light" charset="0"/>
            </a:endParaRPr>
          </a:p>
        </p:txBody>
      </p:sp>
      <p:sp>
        <p:nvSpPr>
          <p:cNvPr id="16" name="Rectangle 15"/>
          <p:cNvSpPr/>
          <p:nvPr/>
        </p:nvSpPr>
        <p:spPr bwMode="auto">
          <a:xfrm>
            <a:off x="4953000" y="4343400"/>
            <a:ext cx="762000" cy="457200"/>
          </a:xfrm>
          <a:prstGeom prst="rect">
            <a:avLst/>
          </a:prstGeom>
          <a:solidFill>
            <a:srgbClr val="FF6600"/>
          </a:solidFill>
          <a:ln w="12700" cap="flat" cmpd="sng" algn="ctr">
            <a:noFill/>
            <a:prstDash val="solid"/>
            <a:round/>
            <a:headEnd type="none" w="sm" len="sm"/>
            <a:tailEnd type="none" w="sm" len="sm"/>
          </a:ln>
          <a:effectLst/>
        </p:spPr>
        <p:txBody>
          <a:bodyPr/>
          <a:lstStyle/>
          <a:p>
            <a:pPr algn="ctr">
              <a:defRPr/>
            </a:pPr>
            <a:r>
              <a:rPr lang="en-US" b="0" dirty="0">
                <a:solidFill>
                  <a:schemeClr val="bg1"/>
                </a:solidFill>
                <a:latin typeface="Gill Sans Light"/>
                <a:ea typeface="+mn-ea"/>
                <a:cs typeface="Gill Sans Light"/>
              </a:rPr>
              <a:t>OS</a:t>
            </a:r>
          </a:p>
        </p:txBody>
      </p:sp>
      <p:cxnSp>
        <p:nvCxnSpPr>
          <p:cNvPr id="17417" name="Straight Arrow Connector 17"/>
          <p:cNvCxnSpPr>
            <a:cxnSpLocks noChangeShapeType="1"/>
            <a:stCxn id="17411" idx="3"/>
          </p:cNvCxnSpPr>
          <p:nvPr/>
        </p:nvCxnSpPr>
        <p:spPr bwMode="auto">
          <a:xfrm>
            <a:off x="5410200" y="5486400"/>
            <a:ext cx="15240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69605419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rcRect b="11256"/>
          <a:stretch>
            <a:fillRect/>
          </a:stretch>
        </p:blipFill>
        <p:spPr bwMode="auto">
          <a:xfrm>
            <a:off x="4343400" y="1371600"/>
            <a:ext cx="4764088" cy="276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latin typeface="Gill Sans Light"/>
                <a:cs typeface="Gill Sans Light"/>
              </a:rPr>
              <a:t>What Does an OS do?</a:t>
            </a:r>
          </a:p>
        </p:txBody>
      </p:sp>
      <p:sp>
        <p:nvSpPr>
          <p:cNvPr id="3" name="Content Placeholder 2"/>
          <p:cNvSpPr>
            <a:spLocks noGrp="1"/>
          </p:cNvSpPr>
          <p:nvPr>
            <p:ph idx="1"/>
          </p:nvPr>
        </p:nvSpPr>
        <p:spPr>
          <a:xfrm>
            <a:off x="609600" y="914400"/>
            <a:ext cx="8534400" cy="5105400"/>
          </a:xfrm>
        </p:spPr>
        <p:txBody>
          <a:bodyPr/>
          <a:lstStyle/>
          <a:p>
            <a:pPr>
              <a:defRPr/>
            </a:pPr>
            <a:r>
              <a:rPr lang="en-US" dirty="0"/>
              <a:t>Provide abstractions to apps</a:t>
            </a:r>
          </a:p>
          <a:p>
            <a:pPr lvl="1">
              <a:defRPr/>
            </a:pPr>
            <a:r>
              <a:rPr lang="en-US" dirty="0"/>
              <a:t>File systems</a:t>
            </a:r>
          </a:p>
          <a:p>
            <a:pPr lvl="1">
              <a:defRPr/>
            </a:pPr>
            <a:r>
              <a:rPr lang="en-US" dirty="0"/>
              <a:t>Processes, threads </a:t>
            </a:r>
          </a:p>
          <a:p>
            <a:pPr lvl="1">
              <a:defRPr/>
            </a:pPr>
            <a:r>
              <a:rPr lang="en-US" dirty="0"/>
              <a:t>VM, containers</a:t>
            </a:r>
          </a:p>
          <a:p>
            <a:pPr lvl="1">
              <a:defRPr/>
            </a:pPr>
            <a:r>
              <a:rPr lang="en-US" dirty="0"/>
              <a:t>Naming system</a:t>
            </a:r>
          </a:p>
          <a:p>
            <a:pPr lvl="1">
              <a:defRPr/>
            </a:pPr>
            <a:r>
              <a:rPr lang="is-IS" dirty="0"/>
              <a:t>…</a:t>
            </a:r>
            <a:endParaRPr lang="en-US" dirty="0"/>
          </a:p>
          <a:p>
            <a:pPr>
              <a:defRPr/>
            </a:pPr>
            <a:r>
              <a:rPr lang="en-US" dirty="0"/>
              <a:t>Manage resources:</a:t>
            </a:r>
          </a:p>
          <a:p>
            <a:pPr lvl="1">
              <a:defRPr/>
            </a:pPr>
            <a:r>
              <a:rPr lang="en-US" dirty="0"/>
              <a:t>Memory, CPU, storage, </a:t>
            </a:r>
            <a:r>
              <a:rPr lang="is-IS" dirty="0"/>
              <a:t>…</a:t>
            </a:r>
            <a:endParaRPr lang="en-US" dirty="0"/>
          </a:p>
          <a:p>
            <a:pPr>
              <a:defRPr/>
            </a:pPr>
            <a:r>
              <a:rPr lang="en-US" dirty="0"/>
              <a:t>Achieves the above by implementing specific </a:t>
            </a:r>
            <a:r>
              <a:rPr lang="en-US" dirty="0" err="1"/>
              <a:t>algos</a:t>
            </a:r>
            <a:r>
              <a:rPr lang="en-US" dirty="0"/>
              <a:t> and techniques:</a:t>
            </a:r>
          </a:p>
          <a:p>
            <a:pPr lvl="1">
              <a:defRPr/>
            </a:pPr>
            <a:r>
              <a:rPr lang="en-US" dirty="0"/>
              <a:t>Scheduling</a:t>
            </a:r>
          </a:p>
          <a:p>
            <a:pPr lvl="1">
              <a:defRPr/>
            </a:pPr>
            <a:r>
              <a:rPr lang="en-US" dirty="0"/>
              <a:t>Concurrency</a:t>
            </a:r>
          </a:p>
          <a:p>
            <a:pPr lvl="1">
              <a:defRPr/>
            </a:pPr>
            <a:r>
              <a:rPr lang="en-US" dirty="0"/>
              <a:t>Transactions</a:t>
            </a:r>
          </a:p>
          <a:p>
            <a:pPr lvl="1">
              <a:defRPr/>
            </a:pPr>
            <a:r>
              <a:rPr lang="en-US" dirty="0"/>
              <a:t>Security</a:t>
            </a:r>
          </a:p>
          <a:p>
            <a:pPr lvl="1">
              <a:defRPr/>
            </a:pPr>
            <a:r>
              <a:rPr lang="is-IS" dirty="0"/>
              <a:t>…..</a:t>
            </a: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3971842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45"/>
          <p:cNvSpPr>
            <a:spLocks noChangeArrowheads="1"/>
          </p:cNvSpPr>
          <p:nvPr/>
        </p:nvSpPr>
        <p:spPr bwMode="auto">
          <a:xfrm>
            <a:off x="1524000" y="2133600"/>
            <a:ext cx="6705600" cy="4343400"/>
          </a:xfrm>
          <a:prstGeom prst="rect">
            <a:avLst/>
          </a:prstGeom>
          <a:pattFill prst="horzBrick">
            <a:fgClr>
              <a:schemeClr val="bg2"/>
            </a:fgClr>
            <a:bgClr>
              <a:srgbClr val="FFFFFF"/>
            </a:bgClr>
          </a:pattFill>
          <a:ln w="12700">
            <a:solidFill>
              <a:schemeClr val="tx1"/>
            </a:solidFill>
            <a:round/>
            <a:headEnd type="none" w="sm" len="sm"/>
            <a:tailEnd type="none" w="sm" len="sm"/>
          </a:ln>
        </p:spPr>
        <p:txBody>
          <a:bodyPr/>
          <a:lstStyle/>
          <a:p>
            <a:endParaRPr lang="en-US" b="0">
              <a:latin typeface="Gill Sans" charset="0"/>
              <a:cs typeface="Gill Sans" charset="0"/>
            </a:endParaRPr>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2" name="Title 1"/>
          <p:cNvSpPr>
            <a:spLocks noGrp="1"/>
          </p:cNvSpPr>
          <p:nvPr>
            <p:ph type="title"/>
          </p:nvPr>
        </p:nvSpPr>
        <p:spPr>
          <a:xfrm>
            <a:off x="533400" y="101600"/>
            <a:ext cx="8001000" cy="736600"/>
          </a:xfrm>
        </p:spPr>
        <p:txBody>
          <a:bodyPr/>
          <a:lstStyle/>
          <a:p>
            <a:pPr>
              <a:defRPr/>
            </a:pPr>
            <a:r>
              <a:rPr lang="en-US">
                <a:latin typeface="Gill Sans Light" charset="0"/>
                <a:ea typeface="ＭＳ Ｐゴシック" charset="0"/>
                <a:cs typeface="Gill Sans Light" charset="0"/>
              </a:rPr>
              <a:t>OS Basics: “Virtual Machine” Boundary</a:t>
            </a:r>
          </a:p>
        </p:txBody>
      </p:sp>
      <p:sp>
        <p:nvSpPr>
          <p:cNvPr id="39"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43" name="Picture 4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4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7"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grpSp>
        <p:nvGrpSpPr>
          <p:cNvPr id="15" name="Group 14"/>
          <p:cNvGrpSpPr>
            <a:grpSpLocks/>
          </p:cNvGrpSpPr>
          <p:nvPr/>
        </p:nvGrpSpPr>
        <p:grpSpPr bwMode="auto">
          <a:xfrm>
            <a:off x="3048000" y="1676400"/>
            <a:ext cx="4572000" cy="457200"/>
            <a:chOff x="3048000" y="1905000"/>
            <a:chExt cx="4572000" cy="457200"/>
          </a:xfrm>
        </p:grpSpPr>
        <p:sp>
          <p:nvSpPr>
            <p:cNvPr id="20505" name="Rectangle 2"/>
            <p:cNvSpPr>
              <a:spLocks noChangeArrowheads="1"/>
            </p:cNvSpPr>
            <p:nvPr/>
          </p:nvSpPr>
          <p:spPr bwMode="auto">
            <a:xfrm>
              <a:off x="3048000" y="22098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0506" name="TextBox 8"/>
            <p:cNvSpPr txBox="1">
              <a:spLocks noChangeArrowheads="1"/>
            </p:cNvSpPr>
            <p:nvPr/>
          </p:nvSpPr>
          <p:spPr bwMode="auto">
            <a:xfrm>
              <a:off x="3886200" y="1905000"/>
              <a:ext cx="275171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grpSp>
      <p:sp>
        <p:nvSpPr>
          <p:cNvPr id="20489"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0490"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grpSp>
        <p:nvGrpSpPr>
          <p:cNvPr id="14" name="Group 13"/>
          <p:cNvGrpSpPr>
            <a:grpSpLocks/>
          </p:cNvGrpSpPr>
          <p:nvPr/>
        </p:nvGrpSpPr>
        <p:grpSpPr bwMode="auto">
          <a:xfrm>
            <a:off x="2209800" y="2209800"/>
            <a:ext cx="4267200" cy="1676400"/>
            <a:chOff x="2209800" y="2438400"/>
            <a:chExt cx="4267200" cy="1676400"/>
          </a:xfrm>
        </p:grpSpPr>
        <p:cxnSp>
          <p:nvCxnSpPr>
            <p:cNvPr id="20502" name="Straight Arrow Connector 9"/>
            <p:cNvCxnSpPr>
              <a:cxnSpLocks noChangeShapeType="1"/>
              <a:stCxn id="7" idx="3"/>
            </p:cNvCxnSpPr>
            <p:nvPr/>
          </p:nvCxnSpPr>
          <p:spPr bwMode="auto">
            <a:xfrm flipV="1">
              <a:off x="3810000" y="3608349"/>
              <a:ext cx="914400" cy="11151"/>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0504" name="Rectangle 7"/>
            <p:cNvSpPr>
              <a:spLocks noChangeArrowheads="1"/>
            </p:cNvSpPr>
            <p:nvPr/>
          </p:nvSpPr>
          <p:spPr bwMode="auto">
            <a:xfrm>
              <a:off x="4724400" y="24384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grpSp>
      <p:sp>
        <p:nvSpPr>
          <p:cNvPr id="12" name="TextBox 11"/>
          <p:cNvSpPr txBox="1">
            <a:spLocks noChangeArrowheads="1"/>
          </p:cNvSpPr>
          <p:nvPr/>
        </p:nvSpPr>
        <p:spPr bwMode="auto">
          <a:xfrm>
            <a:off x="4800600" y="41148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42" name="TextBox 41"/>
          <p:cNvSpPr txBox="1">
            <a:spLocks noChangeArrowheads="1"/>
          </p:cNvSpPr>
          <p:nvPr/>
        </p:nvSpPr>
        <p:spPr bwMode="auto">
          <a:xfrm>
            <a:off x="5410200" y="52578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47"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1519238" cy="5238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Instruction Set </a:t>
            </a:r>
          </a:p>
          <a:p>
            <a:pPr>
              <a:defRPr/>
            </a:pPr>
            <a:r>
              <a:rPr lang="en-US" sz="1400" b="0" dirty="0">
                <a:latin typeface="Gill Sans" charset="0"/>
                <a:ea typeface="Gill Sans" charset="0"/>
                <a:cs typeface="Gill Sans" charset="0"/>
              </a:rPr>
              <a:t>Architecture (ISA)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spTree>
    <p:extLst>
      <p:ext uri="{BB962C8B-B14F-4D97-AF65-F5344CB8AC3E}">
        <p14:creationId xmlns:p14="http://schemas.microsoft.com/office/powerpoint/2010/main" val="1786744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par>
                                <p:cTn id="12" presetID="9"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par>
                                <p:cTn id="21" presetID="9"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2" grpId="0"/>
      <p:bldP spid="42" grpId="0"/>
      <p:bldP spid="47" grpId="0"/>
      <p:bldP spid="13" grpId="0" animBg="1"/>
      <p:bldP spid="56" grpId="0" animBg="1"/>
      <p:bldP spid="57" grpId="0" animBg="1"/>
      <p:bldP spid="58" grpId="0" animBg="1"/>
      <p:bldP spid="59" grpId="0" animBg="1"/>
      <p:bldP spid="60" grpId="0" animBg="1"/>
      <p:bldP spid="6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2.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3.xml><?xml version="1.0" encoding="utf-8"?>
<p:tagLst xmlns:a="http://schemas.openxmlformats.org/drawingml/2006/main" xmlns:r="http://schemas.openxmlformats.org/officeDocument/2006/relationships" xmlns:p="http://schemas.openxmlformats.org/presentationml/2006/main">
  <p:tag name="TIMING" val="|8.3|133|17.8|16.7|9.2"/>
</p:tagLst>
</file>

<file path=ppt/tags/tag4.xml><?xml version="1.0" encoding="utf-8"?>
<p:tagLst xmlns:a="http://schemas.openxmlformats.org/drawingml/2006/main" xmlns:r="http://schemas.openxmlformats.org/officeDocument/2006/relationships" xmlns:p="http://schemas.openxmlformats.org/presentationml/2006/main">
  <p:tag name="TIMING" val="|61.8|46.6"/>
</p:tagLst>
</file>

<file path=ppt/tags/tag5.xml><?xml version="1.0" encoding="utf-8"?>
<p:tagLst xmlns:a="http://schemas.openxmlformats.org/drawingml/2006/main" xmlns:r="http://schemas.openxmlformats.org/officeDocument/2006/relationships" xmlns:p="http://schemas.openxmlformats.org/presentationml/2006/main">
  <p:tag name="TIMING" val="|5.6|19.7|105|29.3"/>
</p:tagLst>
</file>

<file path=ppt/tags/tag6.xml><?xml version="1.0" encoding="utf-8"?>
<p:tagLst xmlns:a="http://schemas.openxmlformats.org/drawingml/2006/main" xmlns:r="http://schemas.openxmlformats.org/officeDocument/2006/relationships" xmlns:p="http://schemas.openxmlformats.org/presentationml/2006/main">
  <p:tag name="TIMING" val="|5.6|19.7|105|29.3"/>
</p:tagLst>
</file>

<file path=ppt/tags/tag7.xml><?xml version="1.0" encoding="utf-8"?>
<p:tagLst xmlns:a="http://schemas.openxmlformats.org/drawingml/2006/main" xmlns:r="http://schemas.openxmlformats.org/officeDocument/2006/relationships" xmlns:p="http://schemas.openxmlformats.org/presentationml/2006/main">
  <p:tag name="TIMING" val="|8.1|28.1|91.2"/>
</p:tagLst>
</file>

<file path=ppt/tags/tag8.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ags/tag9.xml><?xml version="1.0" encoding="utf-8"?>
<p:tagLst xmlns:a="http://schemas.openxmlformats.org/drawingml/2006/main" xmlns:r="http://schemas.openxmlformats.org/officeDocument/2006/relationships" xmlns:p="http://schemas.openxmlformats.org/presentationml/2006/main">
  <p:tag name="TIMING" val="|1.6|13|11.3|10.9|11.8"/>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49584</TotalTime>
  <Pages>60</Pages>
  <Words>2724</Words>
  <Application>Microsoft Office PowerPoint</Application>
  <PresentationFormat>On-screen Show (4:3)</PresentationFormat>
  <Paragraphs>576</Paragraphs>
  <Slides>53</Slides>
  <Notes>24</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63" baseType="lpstr">
      <vt:lpstr>Gill Sans</vt:lpstr>
      <vt:lpstr>Gill Sans Light</vt:lpstr>
      <vt:lpstr>ＭＳ Ｐゴシック</vt:lpstr>
      <vt:lpstr>Arial</vt:lpstr>
      <vt:lpstr>Comic Sans MS</vt:lpstr>
      <vt:lpstr>Symbol</vt:lpstr>
      <vt:lpstr>Wingdings</vt:lpstr>
      <vt:lpstr>Office</vt:lpstr>
      <vt:lpstr>Chart</vt:lpstr>
      <vt:lpstr>Image</vt:lpstr>
      <vt:lpstr>CS162 Operating Systems and Systems Programming Lecture 1  What is an Operating System?</vt:lpstr>
      <vt:lpstr>Instructor: Ion Stoica</vt:lpstr>
      <vt:lpstr>CS162 TAs</vt:lpstr>
      <vt:lpstr>CS162 Readers</vt:lpstr>
      <vt:lpstr>This and Next Week</vt:lpstr>
      <vt:lpstr>Goals for Today</vt:lpstr>
      <vt:lpstr>What is an operating system?</vt:lpstr>
      <vt:lpstr>What Does an OS do?</vt:lpstr>
      <vt:lpstr>OS Basics: “Virtual Machine” Boundary</vt:lpstr>
      <vt:lpstr>OS Basics: Program =&gt; Process</vt:lpstr>
      <vt:lpstr>OS Basics: Context Switch</vt:lpstr>
      <vt:lpstr>OS Basics: Scheduling, Protection</vt:lpstr>
      <vt:lpstr>OS Basics: I/O</vt:lpstr>
      <vt:lpstr>OS Basics: Loading</vt:lpstr>
      <vt:lpstr>What makes Operating Systems Exciting and Challenging?</vt:lpstr>
      <vt:lpstr>Technology Trends: Moore’s Law</vt:lpstr>
      <vt:lpstr>New Challenge: Slowdown in Joy’s law of Performance</vt:lpstr>
      <vt:lpstr>Another Challenge: Power Density</vt:lpstr>
      <vt:lpstr>People-to-Computer Ratio Over Time</vt:lpstr>
      <vt:lpstr>ManyCore Chips: The future is here</vt:lpstr>
      <vt:lpstr>The End of Moore’s Law…</vt:lpstr>
      <vt:lpstr>Storage Capacity </vt:lpstr>
      <vt:lpstr>Network Capacity</vt:lpstr>
      <vt:lpstr>Challenge: Complexity</vt:lpstr>
      <vt:lpstr>A Modern Processor: Intel Sandy Bridge</vt:lpstr>
      <vt:lpstr>HW Functionality comes with great complexity!</vt:lpstr>
      <vt:lpstr>Increasing Software Complexity</vt:lpstr>
      <vt:lpstr>Example: Some Mars Rover (“Pathfinder”) Requirements</vt:lpstr>
      <vt:lpstr>How do we tame complexity?</vt:lpstr>
      <vt:lpstr>OS Tool: Virtual Machine Abstraction</vt:lpstr>
      <vt:lpstr>Virtual Machines</vt:lpstr>
      <vt:lpstr>Process VMs</vt:lpstr>
      <vt:lpstr>System Virtual Machines: Layers of OSs</vt:lpstr>
      <vt:lpstr> 5 min break</vt:lpstr>
      <vt:lpstr>Greatest Artifact of Human Civilization…</vt:lpstr>
      <vt:lpstr>Internet Scale: Over 3.8 Billion Users!</vt:lpstr>
      <vt:lpstr>Internet Scale: Over 3.8 Billion Users!</vt:lpstr>
      <vt:lpstr>Not Only PCs connected to the Internet</vt:lpstr>
      <vt:lpstr>Societal Scale Information Systems (Or the “Internet of Things”?)</vt:lpstr>
      <vt:lpstr>Example: What’s in a Search Query?</vt:lpstr>
      <vt:lpstr>Infrastructure, Textbook &amp; Readings</vt:lpstr>
      <vt:lpstr>Syllabus</vt:lpstr>
      <vt:lpstr>Learning by Doing</vt:lpstr>
      <vt:lpstr>Group Project Simulates Industrial Environment</vt:lpstr>
      <vt:lpstr>Getting started</vt:lpstr>
      <vt:lpstr>Grading</vt:lpstr>
      <vt:lpstr>Personal Integrity</vt:lpstr>
      <vt:lpstr>CS 162 Collaboration Policy</vt:lpstr>
      <vt:lpstr>Lecture Goal</vt:lpstr>
      <vt:lpstr>What is an Operating System?</vt:lpstr>
      <vt:lpstr>What is an Operating System,… Really?</vt:lpstr>
      <vt:lpstr>Operating System Definition (Cont.)</vt:lpstr>
      <vt:lpstr>“In conclusion…”</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William Sheu</cp:lastModifiedBy>
  <cp:revision>489</cp:revision>
  <cp:lastPrinted>2017-08-24T23:38:59Z</cp:lastPrinted>
  <dcterms:created xsi:type="dcterms:W3CDTF">1995-08-12T11:37:26Z</dcterms:created>
  <dcterms:modified xsi:type="dcterms:W3CDTF">2018-08-23T06:26:35Z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